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3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0" r:id="rId1"/>
  </p:sldMasterIdLst>
  <p:notesMasterIdLst>
    <p:notesMasterId r:id="rId28"/>
  </p:notesMasterIdLst>
  <p:handoutMasterIdLst>
    <p:handoutMasterId r:id="rId29"/>
  </p:handoutMasterIdLst>
  <p:sldIdLst>
    <p:sldId id="256" r:id="rId2"/>
    <p:sldId id="358" r:id="rId3"/>
    <p:sldId id="376" r:id="rId4"/>
    <p:sldId id="375" r:id="rId5"/>
    <p:sldId id="346" r:id="rId6"/>
    <p:sldId id="373" r:id="rId7"/>
    <p:sldId id="374" r:id="rId8"/>
    <p:sldId id="347" r:id="rId9"/>
    <p:sldId id="348" r:id="rId10"/>
    <p:sldId id="349" r:id="rId11"/>
    <p:sldId id="356" r:id="rId12"/>
    <p:sldId id="357" r:id="rId13"/>
    <p:sldId id="370" r:id="rId14"/>
    <p:sldId id="372" r:id="rId15"/>
    <p:sldId id="258" r:id="rId16"/>
    <p:sldId id="371" r:id="rId17"/>
    <p:sldId id="364" r:id="rId18"/>
    <p:sldId id="363" r:id="rId19"/>
    <p:sldId id="377" r:id="rId20"/>
    <p:sldId id="378" r:id="rId21"/>
    <p:sldId id="379" r:id="rId22"/>
    <p:sldId id="380" r:id="rId23"/>
    <p:sldId id="366" r:id="rId24"/>
    <p:sldId id="367" r:id="rId25"/>
    <p:sldId id="365" r:id="rId26"/>
    <p:sldId id="369" r:id="rId27"/>
  </p:sldIdLst>
  <p:sldSz cx="9144000" cy="6858000" type="letter"/>
  <p:notesSz cx="6997700" cy="91948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96">
          <p15:clr>
            <a:srgbClr val="A4A3A4"/>
          </p15:clr>
        </p15:guide>
        <p15:guide id="2" pos="22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clrMode="gray" frameSlides="1"/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FE683"/>
    <a:srgbClr val="BCB667"/>
    <a:srgbClr val="55FC02"/>
    <a:srgbClr val="FBBA03"/>
    <a:srgbClr val="0332B7"/>
    <a:srgbClr val="000000"/>
    <a:srgbClr val="FF6666"/>
    <a:srgbClr val="CC3333"/>
    <a:srgbClr val="CC9966"/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43" autoAdjust="0"/>
    <p:restoredTop sz="69388" autoAdjust="0"/>
  </p:normalViewPr>
  <p:slideViewPr>
    <p:cSldViewPr>
      <p:cViewPr varScale="1">
        <p:scale>
          <a:sx n="87" d="100"/>
          <a:sy n="87" d="100"/>
        </p:scale>
        <p:origin x="327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>
        <p:scale>
          <a:sx n="66" d="100"/>
          <a:sy n="66" d="100"/>
        </p:scale>
        <p:origin x="-1722" y="-210"/>
      </p:cViewPr>
      <p:guideLst>
        <p:guide orient="horz" pos="2896"/>
        <p:guide pos="22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-23813" y="22225"/>
            <a:ext cx="3040063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t" anchorCtr="0" compatLnSpc="1">
            <a:prstTxWarp prst="textNoShape">
              <a:avLst/>
            </a:prstTxWarp>
          </a:bodyPr>
          <a:lstStyle>
            <a:lvl1pPr defTabSz="823913">
              <a:defRPr sz="900" i="1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83038" y="22225"/>
            <a:ext cx="3038475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t" anchorCtr="0" compatLnSpc="1">
            <a:prstTxWarp prst="textNoShape">
              <a:avLst/>
            </a:prstTxWarp>
          </a:bodyPr>
          <a:lstStyle>
            <a:lvl1pPr algn="r" defTabSz="823913">
              <a:defRPr sz="900" i="1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-23813" y="8763000"/>
            <a:ext cx="3040063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b" anchorCtr="0" compatLnSpc="1">
            <a:prstTxWarp prst="textNoShape">
              <a:avLst/>
            </a:prstTxWarp>
          </a:bodyPr>
          <a:lstStyle>
            <a:lvl1pPr defTabSz="823913">
              <a:defRPr sz="900" i="1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83038" y="8763000"/>
            <a:ext cx="3038475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b" anchorCtr="0" compatLnSpc="1">
            <a:prstTxWarp prst="textNoShape">
              <a:avLst/>
            </a:prstTxWarp>
          </a:bodyPr>
          <a:lstStyle>
            <a:lvl1pPr algn="r" defTabSz="823913">
              <a:defRPr sz="900" i="1"/>
            </a:lvl1pPr>
          </a:lstStyle>
          <a:p>
            <a:pPr>
              <a:defRPr/>
            </a:pPr>
            <a:fld id="{5D842B50-2395-AF47-9853-6C85347CE99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7104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-23813" y="22225"/>
            <a:ext cx="3040063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t" anchorCtr="0" compatLnSpc="1">
            <a:prstTxWarp prst="textNoShape">
              <a:avLst/>
            </a:prstTxWarp>
          </a:bodyPr>
          <a:lstStyle>
            <a:lvl1pPr defTabSz="823913">
              <a:defRPr sz="900" i="1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83038" y="22225"/>
            <a:ext cx="3038475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t" anchorCtr="0" compatLnSpc="1">
            <a:prstTxWarp prst="textNoShape">
              <a:avLst/>
            </a:prstTxWarp>
          </a:bodyPr>
          <a:lstStyle>
            <a:lvl1pPr algn="r" defTabSz="823913">
              <a:defRPr sz="900" i="1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-23813" y="8763000"/>
            <a:ext cx="3040063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b" anchorCtr="0" compatLnSpc="1">
            <a:prstTxWarp prst="textNoShape">
              <a:avLst/>
            </a:prstTxWarp>
          </a:bodyPr>
          <a:lstStyle>
            <a:lvl1pPr defTabSz="823913">
              <a:defRPr sz="900" i="1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83038" y="8763000"/>
            <a:ext cx="3038475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b" anchorCtr="0" compatLnSpc="1">
            <a:prstTxWarp prst="textNoShape">
              <a:avLst/>
            </a:prstTxWarp>
          </a:bodyPr>
          <a:lstStyle>
            <a:lvl1pPr algn="r" defTabSz="823913">
              <a:defRPr sz="900" i="1">
                <a:latin typeface="Times New Roman" charset="0"/>
              </a:defRPr>
            </a:lvl1pPr>
          </a:lstStyle>
          <a:p>
            <a:pPr>
              <a:defRPr/>
            </a:pPr>
            <a:fld id="{7DAEA246-AA45-9741-BAF0-58C69264CA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6390" name="Rectangle 6"/>
          <p:cNvSpPr>
            <a:spLocks noChangeArrowheads="1"/>
          </p:cNvSpPr>
          <p:nvPr/>
        </p:nvSpPr>
        <p:spPr bwMode="auto">
          <a:xfrm>
            <a:off x="3122613" y="8761413"/>
            <a:ext cx="752475" cy="249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8622" tIns="44310" rIns="88622" bIns="44310">
            <a:spAutoFit/>
          </a:bodyPr>
          <a:lstStyle/>
          <a:p>
            <a:pPr algn="ctr" defTabSz="876300">
              <a:lnSpc>
                <a:spcPct val="90000"/>
              </a:lnSpc>
            </a:pPr>
            <a:r>
              <a:rPr lang="en-US" sz="1200"/>
              <a:t>Page </a:t>
            </a:r>
            <a:fld id="{C7046C59-8902-C545-AA0A-0F8828FEF2D6}" type="slidenum">
              <a:rPr lang="en-US" sz="1200"/>
              <a:pPr algn="ctr" defTabSz="876300">
                <a:lnSpc>
                  <a:spcPct val="90000"/>
                </a:lnSpc>
              </a:pPr>
              <a:t>‹#›</a:t>
            </a:fld>
            <a:endParaRPr lang="en-US" sz="1200"/>
          </a:p>
        </p:txBody>
      </p:sp>
      <p:sp>
        <p:nvSpPr>
          <p:cNvPr id="16391" name="Rectangle 7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457325" y="882650"/>
            <a:ext cx="4083050" cy="3062288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056" name="Rectangle 8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3450" y="4367213"/>
            <a:ext cx="5130800" cy="4137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10" tIns="45740" rIns="92910" bIns="4574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Body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6866599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2BDF7928-D1E0-C947-A399-519A47F33460}" type="slidenum">
              <a:rPr lang="en-US" sz="900">
                <a:latin typeface="Times New Roman" charset="0"/>
              </a:rPr>
              <a:pPr/>
              <a:t>1</a:t>
            </a:fld>
            <a:endParaRPr lang="en-US" sz="900">
              <a:latin typeface="Times New Roman" charset="0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AEA246-AA45-9741-BAF0-58C69264CAE3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7124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Single Instruction Computer: See Patterson &amp; </a:t>
            </a:r>
            <a:r>
              <a:rPr lang="en-US" baseline="0" dirty="0" err="1"/>
              <a:t>Hennesey</a:t>
            </a: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AEA246-AA45-9741-BAF0-58C69264CAE3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508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AEA246-AA45-9741-BAF0-58C69264CAE3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504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AEA246-AA45-9741-BAF0-58C69264CAE3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28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AEA246-AA45-9741-BAF0-58C69264CAE3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281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AEA246-AA45-9741-BAF0-58C69264CAE3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28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AEA246-AA45-9741-BAF0-58C69264CAE3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281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AEA246-AA45-9741-BAF0-58C69264CAE3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281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511095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z = 1,2</a:t>
            </a:r>
          </a:p>
          <a:p>
            <a:r>
              <a:rPr lang="pl-PL" dirty="0" err="1"/>
              <a:t>x,y</a:t>
            </a:r>
            <a:r>
              <a:rPr lang="pl-PL" dirty="0"/>
              <a:t> = 3,4</a:t>
            </a:r>
          </a:p>
          <a:p>
            <a:r>
              <a:rPr lang="pl-PL" dirty="0"/>
              <a:t>   </a:t>
            </a:r>
            <a:r>
              <a:rPr lang="pl-PL" dirty="0" err="1"/>
              <a:t>a,b</a:t>
            </a:r>
            <a:r>
              <a:rPr lang="pl-PL" dirty="0"/>
              <a:t> = z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AEA246-AA45-9741-BAF0-58C69264CAE3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82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693738" y="1219200"/>
            <a:ext cx="7651750" cy="0"/>
          </a:xfrm>
          <a:prstGeom prst="line">
            <a:avLst/>
          </a:prstGeom>
          <a:noFill/>
          <a:ln w="47625" cmpd="thinThick">
            <a:solidFill>
              <a:srgbClr val="FBBA03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5" name="Picture 8" descr="front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223"/>
          <a:stretch>
            <a:fillRect/>
          </a:stretch>
        </p:blipFill>
        <p:spPr bwMode="auto">
          <a:xfrm>
            <a:off x="8153400" y="0"/>
            <a:ext cx="990600" cy="833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5685" name="Rectangle 5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55686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3"/>
          <p:cNvSpPr>
            <a:spLocks noGrp="1" noChangeArrowheads="1"/>
          </p:cNvSpPr>
          <p:nvPr>
            <p:ph type="ftr" sz="quarter" idx="11"/>
          </p:nvPr>
        </p:nvSpPr>
        <p:spPr>
          <a:xfrm>
            <a:off x="3200400" y="6381750"/>
            <a:ext cx="2895600" cy="476250"/>
          </a:xfrm>
        </p:spPr>
        <p:txBody>
          <a:bodyPr/>
          <a:lstStyle>
            <a:lvl1pPr algn="ctr">
              <a:defRPr sz="1400"/>
            </a:lvl1pPr>
          </a:lstStyle>
          <a:p>
            <a:pPr>
              <a:defRPr/>
            </a:pPr>
            <a:r>
              <a:rPr lang="en-US" dirty="0"/>
              <a:t>UCB CS88 Fa16 L1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077200" y="6381750"/>
            <a:ext cx="1066800" cy="476250"/>
          </a:xfrm>
        </p:spPr>
        <p:txBody>
          <a:bodyPr/>
          <a:lstStyle>
            <a:lvl1pPr>
              <a:defRPr>
                <a:solidFill>
                  <a:srgbClr val="FBBA03"/>
                </a:solidFill>
              </a:defRPr>
            </a:lvl1pPr>
          </a:lstStyle>
          <a:p>
            <a:pPr>
              <a:defRPr/>
            </a:pPr>
            <a:fld id="{05CF57E6-57DB-4E49-BFE1-65C6AAA70004}" type="slidenum">
              <a:rPr lang="en-US"/>
              <a:pPr>
                <a:defRPr/>
              </a:pPr>
              <a:t>‹#›</a:t>
            </a:fld>
            <a:endParaRPr lang="en-US" b="0" dirty="0"/>
          </a:p>
        </p:txBody>
      </p:sp>
      <p:sp>
        <p:nvSpPr>
          <p:cNvPr id="9" name="Rectangle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l">
              <a:defRPr sz="1200" b="1">
                <a:solidFill>
                  <a:srgbClr val="FF9900"/>
                </a:solidFill>
                <a:latin typeface="Times New Roman" charset="0"/>
              </a:defRPr>
            </a:lvl1pPr>
          </a:lstStyle>
          <a:p>
            <a:pPr>
              <a:defRPr/>
            </a:pPr>
            <a:r>
              <a:rPr lang="en-US" dirty="0"/>
              <a:t>8/26/16</a:t>
            </a:r>
          </a:p>
        </p:txBody>
      </p:sp>
    </p:spTree>
    <p:extLst>
      <p:ext uri="{BB962C8B-B14F-4D97-AF65-F5344CB8AC3E}">
        <p14:creationId xmlns:p14="http://schemas.microsoft.com/office/powerpoint/2010/main" val="849389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UCB CS88 Fa16 L1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85FE72-0B9D-1A4F-A842-F00C4E8F7C72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l">
              <a:defRPr sz="1200" b="1">
                <a:solidFill>
                  <a:srgbClr val="FF9900"/>
                </a:solidFill>
                <a:latin typeface="Times New Roman" charset="0"/>
              </a:defRPr>
            </a:lvl1pPr>
          </a:lstStyle>
          <a:p>
            <a:pPr>
              <a:defRPr/>
            </a:pPr>
            <a:r>
              <a:rPr lang="en-US" dirty="0"/>
              <a:t>8/26/16</a:t>
            </a:r>
          </a:p>
        </p:txBody>
      </p:sp>
    </p:spTree>
    <p:extLst>
      <p:ext uri="{BB962C8B-B14F-4D97-AF65-F5344CB8AC3E}">
        <p14:creationId xmlns:p14="http://schemas.microsoft.com/office/powerpoint/2010/main" val="1954504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UCB CS88 Fa16 L1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A94121-BA6C-AD43-82C2-DF1F24FE5D9C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l">
              <a:defRPr sz="1200" b="1">
                <a:solidFill>
                  <a:srgbClr val="FF9900"/>
                </a:solidFill>
                <a:latin typeface="Times New Roman" charset="0"/>
              </a:defRPr>
            </a:lvl1pPr>
          </a:lstStyle>
          <a:p>
            <a:pPr>
              <a:defRPr/>
            </a:pPr>
            <a:r>
              <a:rPr lang="en-US" dirty="0"/>
              <a:t>8/26/16</a:t>
            </a:r>
          </a:p>
        </p:txBody>
      </p:sp>
    </p:spTree>
    <p:extLst>
      <p:ext uri="{BB962C8B-B14F-4D97-AF65-F5344CB8AC3E}">
        <p14:creationId xmlns:p14="http://schemas.microsoft.com/office/powerpoint/2010/main" val="265557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066800"/>
            <a:ext cx="37338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066800"/>
            <a:ext cx="37338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UCB CS88 Fa16 L1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713FF5-B387-3C46-9528-A4DAEFDDAA2C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  <p:sp>
        <p:nvSpPr>
          <p:cNvPr id="8" name="Rectangle 2"/>
          <p:cNvSpPr>
            <a:spLocks noGrp="1" noChangeArrowheads="1"/>
          </p:cNvSpPr>
          <p:nvPr>
            <p:ph type="dt" sz="half" idx="13"/>
          </p:nvPr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l">
              <a:defRPr sz="1200" b="1">
                <a:solidFill>
                  <a:srgbClr val="FF9900"/>
                </a:solidFill>
                <a:latin typeface="Times New Roman" charset="0"/>
              </a:defRPr>
            </a:lvl1pPr>
          </a:lstStyle>
          <a:p>
            <a:pPr>
              <a:defRPr/>
            </a:pPr>
            <a:r>
              <a:rPr lang="en-US" dirty="0"/>
              <a:t>8/26/16</a:t>
            </a:r>
          </a:p>
        </p:txBody>
      </p:sp>
    </p:spTree>
    <p:extLst>
      <p:ext uri="{BB962C8B-B14F-4D97-AF65-F5344CB8AC3E}">
        <p14:creationId xmlns:p14="http://schemas.microsoft.com/office/powerpoint/2010/main" val="972138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4038600" cy="44656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43000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782762"/>
            <a:ext cx="4041775" cy="44656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UCB CS88 Fa16 L1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24DE28-9F3A-8740-A959-B54BC5F77339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  <p:sp>
        <p:nvSpPr>
          <p:cNvPr id="10" name="Rectangle 2"/>
          <p:cNvSpPr>
            <a:spLocks noGrp="1" noChangeArrowheads="1"/>
          </p:cNvSpPr>
          <p:nvPr>
            <p:ph type="dt" sz="half" idx="13"/>
          </p:nvPr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l">
              <a:defRPr sz="1200" b="1">
                <a:solidFill>
                  <a:srgbClr val="FF9900"/>
                </a:solidFill>
                <a:latin typeface="Times New Roman" charset="0"/>
              </a:defRPr>
            </a:lvl1pPr>
          </a:lstStyle>
          <a:p>
            <a:pPr>
              <a:defRPr/>
            </a:pPr>
            <a:r>
              <a:rPr lang="en-US" dirty="0"/>
              <a:t>8/26/16</a:t>
            </a:r>
          </a:p>
        </p:txBody>
      </p:sp>
    </p:spTree>
    <p:extLst>
      <p:ext uri="{BB962C8B-B14F-4D97-AF65-F5344CB8AC3E}">
        <p14:creationId xmlns:p14="http://schemas.microsoft.com/office/powerpoint/2010/main" val="2002794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UCB CS88 Fa16 L1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48F822-60CA-A14C-842C-369E58A037BB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l">
              <a:defRPr sz="1200" b="1">
                <a:solidFill>
                  <a:srgbClr val="FF9900"/>
                </a:solidFill>
                <a:latin typeface="Times New Roman" charset="0"/>
              </a:defRPr>
            </a:lvl1pPr>
          </a:lstStyle>
          <a:p>
            <a:pPr>
              <a:defRPr/>
            </a:pPr>
            <a:r>
              <a:rPr lang="en-US" dirty="0"/>
              <a:t>8/26/16</a:t>
            </a:r>
          </a:p>
        </p:txBody>
      </p:sp>
    </p:spTree>
    <p:extLst>
      <p:ext uri="{BB962C8B-B14F-4D97-AF65-F5344CB8AC3E}">
        <p14:creationId xmlns:p14="http://schemas.microsoft.com/office/powerpoint/2010/main" val="3670833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UCB CS88 Fa16 L1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E41FA0-C480-6843-BD2D-6F0C14B57B49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l">
              <a:defRPr sz="1200" b="1">
                <a:solidFill>
                  <a:srgbClr val="FF9900"/>
                </a:solidFill>
                <a:latin typeface="Times New Roman" charset="0"/>
              </a:defRPr>
            </a:lvl1pPr>
          </a:lstStyle>
          <a:p>
            <a:pPr>
              <a:defRPr/>
            </a:pPr>
            <a:r>
              <a:rPr lang="en-US" dirty="0"/>
              <a:t>8/26/16</a:t>
            </a:r>
          </a:p>
        </p:txBody>
      </p:sp>
    </p:spTree>
    <p:extLst>
      <p:ext uri="{BB962C8B-B14F-4D97-AF65-F5344CB8AC3E}">
        <p14:creationId xmlns:p14="http://schemas.microsoft.com/office/powerpoint/2010/main" val="2950360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57950" y="228600"/>
            <a:ext cx="192405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28600"/>
            <a:ext cx="561975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UCB CS88 Fa16 L1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9A5171-0207-EE4C-95BF-097AF0A57BE6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l">
              <a:defRPr sz="1200" b="1">
                <a:solidFill>
                  <a:srgbClr val="FF9900"/>
                </a:solidFill>
                <a:latin typeface="Times New Roman" charset="0"/>
              </a:defRPr>
            </a:lvl1pPr>
          </a:lstStyle>
          <a:p>
            <a:pPr>
              <a:defRPr/>
            </a:pPr>
            <a:r>
              <a:rPr lang="en-US" dirty="0"/>
              <a:t>8/26/16</a:t>
            </a:r>
          </a:p>
        </p:txBody>
      </p:sp>
    </p:spTree>
    <p:extLst>
      <p:ext uri="{BB962C8B-B14F-4D97-AF65-F5344CB8AC3E}">
        <p14:creationId xmlns:p14="http://schemas.microsoft.com/office/powerpoint/2010/main" val="3813466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066800"/>
            <a:ext cx="37338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572000" y="1066800"/>
            <a:ext cx="37338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0" y="3771900"/>
            <a:ext cx="37338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UCB CS88 Fa16 L1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732EAA-4308-6D4B-B317-3B7A4B81A0EA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  <p:sp>
        <p:nvSpPr>
          <p:cNvPr id="9" name="Rectangle 2"/>
          <p:cNvSpPr>
            <a:spLocks noGrp="1" noChangeArrowheads="1"/>
          </p:cNvSpPr>
          <p:nvPr>
            <p:ph type="dt" sz="half" idx="13"/>
          </p:nvPr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l">
              <a:defRPr sz="1200" b="1">
                <a:solidFill>
                  <a:srgbClr val="FF9900"/>
                </a:solidFill>
                <a:latin typeface="Times New Roman" charset="0"/>
              </a:defRPr>
            </a:lvl1pPr>
          </a:lstStyle>
          <a:p>
            <a:pPr>
              <a:defRPr/>
            </a:pPr>
            <a:r>
              <a:rPr lang="en-US" dirty="0"/>
              <a:t>8/26/16</a:t>
            </a:r>
          </a:p>
        </p:txBody>
      </p:sp>
    </p:spTree>
    <p:extLst>
      <p:ext uri="{BB962C8B-B14F-4D97-AF65-F5344CB8AC3E}">
        <p14:creationId xmlns:p14="http://schemas.microsoft.com/office/powerpoint/2010/main" val="3391667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990600" y="1142999"/>
            <a:ext cx="7391400" cy="35845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UCB CS88 Fa16 L1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665C81-C980-EF45-BF17-2B49AE30DF4D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  <p:sp>
        <p:nvSpPr>
          <p:cNvPr id="8" name="Rectangle 2"/>
          <p:cNvSpPr>
            <a:spLocks noGrp="1" noChangeArrowheads="1"/>
          </p:cNvSpPr>
          <p:nvPr>
            <p:ph type="dt" sz="half" idx="13"/>
          </p:nvPr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l">
              <a:defRPr sz="1200" b="1">
                <a:solidFill>
                  <a:srgbClr val="FF9900"/>
                </a:solidFill>
                <a:latin typeface="Times New Roman" charset="0"/>
              </a:defRPr>
            </a:lvl1pPr>
          </a:lstStyle>
          <a:p>
            <a:pPr>
              <a:defRPr/>
            </a:pPr>
            <a:r>
              <a:rPr lang="en-US" dirty="0"/>
              <a:t>8/26/16</a:t>
            </a:r>
          </a:p>
        </p:txBody>
      </p:sp>
    </p:spTree>
    <p:extLst>
      <p:ext uri="{BB962C8B-B14F-4D97-AF65-F5344CB8AC3E}">
        <p14:creationId xmlns:p14="http://schemas.microsoft.com/office/powerpoint/2010/main" val="1836898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658" name="Rectangle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l">
              <a:defRPr sz="1200" b="1">
                <a:solidFill>
                  <a:srgbClr val="FF9900"/>
                </a:solidFill>
                <a:latin typeface="Times New Roman" charset="0"/>
              </a:defRPr>
            </a:lvl1pPr>
          </a:lstStyle>
          <a:p>
            <a:pPr>
              <a:defRPr/>
            </a:pPr>
            <a:r>
              <a:rPr lang="en-US" dirty="0"/>
              <a:t>8/26/16</a:t>
            </a:r>
          </a:p>
        </p:txBody>
      </p:sp>
      <p:sp>
        <p:nvSpPr>
          <p:cNvPr id="454659" name="Rectangle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048000" y="6553200"/>
            <a:ext cx="2895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>
              <a:defRPr sz="1200" b="1">
                <a:solidFill>
                  <a:srgbClr val="114FFB"/>
                </a:solidFill>
                <a:latin typeface="Helvetica" charset="0"/>
              </a:defRPr>
            </a:lvl1pPr>
          </a:lstStyle>
          <a:p>
            <a:pPr>
              <a:defRPr/>
            </a:pPr>
            <a:r>
              <a:rPr lang="en-US" dirty="0"/>
              <a:t>UCB CS88 Fa16 L1</a:t>
            </a:r>
          </a:p>
        </p:txBody>
      </p:sp>
      <p:sp>
        <p:nvSpPr>
          <p:cNvPr id="454660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553200"/>
            <a:ext cx="5334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r">
              <a:defRPr sz="1400" b="1">
                <a:solidFill>
                  <a:srgbClr val="FF99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3D5790EB-F35A-0640-B4F7-A0244B6CFCA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Slide Title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1" name="Line 7"/>
          <p:cNvSpPr>
            <a:spLocks noChangeShapeType="1"/>
          </p:cNvSpPr>
          <p:nvPr/>
        </p:nvSpPr>
        <p:spPr bwMode="auto">
          <a:xfrm>
            <a:off x="693738" y="914400"/>
            <a:ext cx="7651750" cy="0"/>
          </a:xfrm>
          <a:prstGeom prst="line">
            <a:avLst/>
          </a:prstGeom>
          <a:noFill/>
          <a:ln w="47625" cmpd="thinThick">
            <a:solidFill>
              <a:srgbClr val="FBBA03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032" name="Picture 8" descr="front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223"/>
          <a:stretch>
            <a:fillRect/>
          </a:stretch>
        </p:blipFill>
        <p:spPr bwMode="auto">
          <a:xfrm>
            <a:off x="8229600" y="0"/>
            <a:ext cx="91440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89" r:id="rId1"/>
    <p:sldLayoutId id="2147483990" r:id="rId2"/>
    <p:sldLayoutId id="2147483992" r:id="rId3"/>
    <p:sldLayoutId id="2147483993" r:id="rId4"/>
    <p:sldLayoutId id="2147483994" r:id="rId5"/>
    <p:sldLayoutId id="2147483995" r:id="rId6"/>
    <p:sldLayoutId id="2147483999" r:id="rId7"/>
    <p:sldLayoutId id="2147484000" r:id="rId8"/>
    <p:sldLayoutId id="2147483997" r:id="rId9"/>
    <p:sldLayoutId id="2147483998" r:id="rId10"/>
  </p:sldLayoutIdLst>
  <p:hf hdr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</a:defRPr>
      </a:lvl9pPr>
    </p:titleStyle>
    <p:bodyStyle>
      <a:lvl1pPr marL="285750" indent="-28575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685800" indent="-22860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b="1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»"/>
        <a:defRPr b="1">
          <a:solidFill>
            <a:schemeClr val="tx1"/>
          </a:solidFill>
          <a:latin typeface="+mn-lt"/>
          <a:ea typeface="ＭＳ Ｐゴシック" charset="-128"/>
        </a:defRPr>
      </a:lvl3pPr>
      <a:lvl4pPr marL="1543050" indent="-17145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 b="1">
          <a:solidFill>
            <a:schemeClr val="tx1"/>
          </a:solidFill>
          <a:latin typeface="+mn-lt"/>
          <a:ea typeface="ＭＳ Ｐゴシック" charset="-128"/>
        </a:defRPr>
      </a:lvl4pPr>
      <a:lvl5pPr marL="2000250" indent="-17145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  <a:ea typeface="ＭＳ Ｐゴシック" charset="-128"/>
        </a:defRPr>
      </a:lvl5pPr>
      <a:lvl6pPr marL="2457450" indent="-17145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  <a:ea typeface="ＭＳ Ｐゴシック" charset="-128"/>
        </a:defRPr>
      </a:lvl6pPr>
      <a:lvl7pPr marL="2914650" indent="-17145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  <a:ea typeface="ＭＳ Ｐゴシック" charset="-128"/>
        </a:defRPr>
      </a:lvl7pPr>
      <a:lvl8pPr marL="3371850" indent="-17145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  <a:ea typeface="ＭＳ Ｐゴシック" charset="-128"/>
        </a:defRPr>
      </a:lvl8pPr>
      <a:lvl9pPr marL="3829050" indent="-17145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s88.org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4" Type="http://schemas.openxmlformats.org/officeDocument/2006/relationships/hyperlink" Target="https://www.youtube.com/watch?v=e4kevnq2vPI&amp;t=72s&amp;index=6&amp;list=PL17CtGMLr0Xz3vNK31TG7mJIzmF78vsFO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yZ--bbmIp_o&amp;t=0s&amp;index=5&amp;list=PL17CtGMLr0Xz3vNK31TG7mJIzmF78vsFO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0"/>
            <a:ext cx="6781800" cy="990600"/>
          </a:xfrm>
        </p:spPr>
        <p:txBody>
          <a:bodyPr/>
          <a:lstStyle/>
          <a:p>
            <a:b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Computational Structures in Data Science</a:t>
            </a:r>
          </a:p>
        </p:txBody>
      </p:sp>
      <p:sp>
        <p:nvSpPr>
          <p:cNvPr id="1741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56733" y="2310007"/>
            <a:ext cx="8610600" cy="3352800"/>
          </a:xfrm>
        </p:spPr>
        <p:txBody>
          <a:bodyPr/>
          <a:lstStyle/>
          <a:p>
            <a:endParaRPr lang="en-US" sz="1800" b="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sz="4400" dirty="0">
                <a:latin typeface="Arial" charset="0"/>
                <a:ea typeface="ＭＳ Ｐゴシック" charset="0"/>
                <a:cs typeface="ＭＳ Ｐゴシック" charset="0"/>
              </a:rPr>
              <a:t>Lecture #2: </a:t>
            </a:r>
            <a:br>
              <a:rPr lang="en-US" sz="4400" dirty="0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 sz="4400" dirty="0">
                <a:latin typeface="Arial" charset="0"/>
                <a:ea typeface="ＭＳ Ｐゴシック" charset="0"/>
                <a:cs typeface="ＭＳ Ｐゴシック" charset="0"/>
              </a:rPr>
              <a:t>Programming Structures: </a:t>
            </a:r>
            <a:br>
              <a:rPr lang="en-US" sz="4400" dirty="0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 sz="4400" dirty="0">
                <a:latin typeface="Arial" charset="0"/>
                <a:ea typeface="ＭＳ Ｐゴシック" charset="0"/>
                <a:cs typeface="ＭＳ Ｐゴシック" charset="0"/>
              </a:rPr>
              <a:t>Loops and Functions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228600" y="2438400"/>
            <a:ext cx="2514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b="1" dirty="0">
                <a:solidFill>
                  <a:schemeClr val="bg2"/>
                </a:solidFill>
                <a:latin typeface="18 VAG Rounded Bold   07390"/>
              </a:rPr>
              <a:t>UC Berkeley EECS</a:t>
            </a:r>
            <a:br>
              <a:rPr lang="en-US" b="1" dirty="0">
                <a:solidFill>
                  <a:schemeClr val="bg2"/>
                </a:solidFill>
                <a:latin typeface="18 VAG Rounded Bold   07390"/>
              </a:rPr>
            </a:br>
            <a:r>
              <a:rPr lang="en-US" b="1" dirty="0">
                <a:solidFill>
                  <a:schemeClr val="bg2"/>
                </a:solidFill>
                <a:latin typeface="18 VAG Rounded Bold   07390"/>
              </a:rPr>
              <a:t>Adj. Ass. Prof.</a:t>
            </a:r>
            <a:br>
              <a:rPr lang="en-US" b="1" dirty="0">
                <a:solidFill>
                  <a:schemeClr val="bg2"/>
                </a:solidFill>
                <a:latin typeface="18 VAG Rounded Bold   07390"/>
              </a:rPr>
            </a:br>
            <a:r>
              <a:rPr lang="en-US" b="1" dirty="0">
                <a:solidFill>
                  <a:schemeClr val="bg2"/>
                </a:solidFill>
                <a:latin typeface="18 VAG Rounded Bold   07390"/>
              </a:rPr>
              <a:t>Dr. Gerald Friedland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/>
          <a:srcRect l="3020" r="4174"/>
          <a:stretch>
            <a:fillRect/>
          </a:stretch>
        </p:blipFill>
        <p:spPr bwMode="auto">
          <a:xfrm>
            <a:off x="152400" y="152400"/>
            <a:ext cx="1608666" cy="215760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Rectangle 1"/>
          <p:cNvSpPr/>
          <p:nvPr/>
        </p:nvSpPr>
        <p:spPr>
          <a:xfrm>
            <a:off x="5415696" y="6488668"/>
            <a:ext cx="17620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dirty="0">
                <a:hlinkClick r:id="rId4"/>
              </a:rPr>
              <a:t>https://cs88.org</a:t>
            </a:r>
            <a:endParaRPr lang="hu-HU" dirty="0"/>
          </a:p>
        </p:txBody>
      </p:sp>
      <p:sp>
        <p:nvSpPr>
          <p:cNvPr id="3" name="Rectangle 2"/>
          <p:cNvSpPr/>
          <p:nvPr/>
        </p:nvSpPr>
        <p:spPr>
          <a:xfrm>
            <a:off x="0" y="6488668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January 27, 2020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658"/>
    </mc:Choice>
    <mc:Fallback xmlns="">
      <p:transition xmlns:p14="http://schemas.microsoft.com/office/powerpoint/2010/main" spd="slow" advTm="10965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Terminology (intuitive)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066800"/>
            <a:ext cx="8305800" cy="5257800"/>
          </a:xfrm>
        </p:spPr>
        <p:txBody>
          <a:bodyPr/>
          <a:lstStyle/>
          <a:p>
            <a:r>
              <a:rPr lang="en-US" dirty="0"/>
              <a:t>Code</a:t>
            </a:r>
          </a:p>
          <a:p>
            <a:pPr marL="0" indent="0">
              <a:buNone/>
            </a:pPr>
            <a:r>
              <a:rPr lang="en-US" b="0" dirty="0"/>
              <a:t>A sequence of symbols used for communication between systems (brains, computers, brain-to-computer)</a:t>
            </a:r>
          </a:p>
          <a:p>
            <a:endParaRPr lang="en-US" dirty="0"/>
          </a:p>
          <a:p>
            <a:r>
              <a:rPr lang="en-US" dirty="0"/>
              <a:t>Data</a:t>
            </a:r>
          </a:p>
          <a:p>
            <a:pPr marL="0" indent="0">
              <a:buNone/>
            </a:pPr>
            <a:r>
              <a:rPr lang="en-US" b="0" dirty="0"/>
              <a:t>Observations</a:t>
            </a:r>
          </a:p>
          <a:p>
            <a:endParaRPr lang="en-US" dirty="0"/>
          </a:p>
          <a:p>
            <a:r>
              <a:rPr lang="en-US" dirty="0"/>
              <a:t>Information</a:t>
            </a:r>
          </a:p>
          <a:p>
            <a:pPr marL="0" indent="0">
              <a:buNone/>
            </a:pPr>
            <a:r>
              <a:rPr lang="en-US" b="0" dirty="0"/>
              <a:t>Reduction of uncertainty in a model (measured in bits)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10</a:t>
            </a:fld>
            <a:endParaRPr lang="en-US" b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95CD6EB-61ED-5E42-B510-12270DD9CEA9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AE0D641-FF7A-794E-8F7D-126864FAB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extLst>
      <p:ext uri="{BB962C8B-B14F-4D97-AF65-F5344CB8AC3E}">
        <p14:creationId xmlns:p14="http://schemas.microsoft.com/office/powerpoint/2010/main" val="155683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253"/>
    </mc:Choice>
    <mc:Fallback xmlns="">
      <p:transition xmlns:p14="http://schemas.microsoft.com/office/powerpoint/2010/main" spd="slow" advTm="178253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or Code?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11</a:t>
            </a:fld>
            <a:endParaRPr lang="en-US" b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0" y="899319"/>
            <a:ext cx="9144000" cy="5958681"/>
          </a:xfrm>
          <a:prstGeom prst="rect">
            <a:avLst/>
          </a:prstGeom>
        </p:spPr>
      </p:pic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BA3B129-E2D3-1547-BDAB-935619D9CB86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E1C5BBB-047F-BA44-8357-9C285827F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extLst>
      <p:ext uri="{BB962C8B-B14F-4D97-AF65-F5344CB8AC3E}">
        <p14:creationId xmlns:p14="http://schemas.microsoft.com/office/powerpoint/2010/main" val="3937227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963"/>
    </mc:Choice>
    <mc:Fallback xmlns="">
      <p:transition xmlns:p14="http://schemas.microsoft.com/office/powerpoint/2010/main" spd="slow" advTm="51963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or Code?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12</a:t>
            </a:fld>
            <a:endParaRPr lang="en-US" b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981200"/>
            <a:ext cx="8509000" cy="2755900"/>
          </a:xfrm>
          <a:prstGeom prst="rect">
            <a:avLst/>
          </a:prstGeom>
        </p:spPr>
      </p:pic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3E0B7A5-4950-4D4C-8CE0-9243429F1B6C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DD30363-D64F-A549-9D0F-5FDD9F450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extLst>
      <p:ext uri="{BB962C8B-B14F-4D97-AF65-F5344CB8AC3E}">
        <p14:creationId xmlns:p14="http://schemas.microsoft.com/office/powerpoint/2010/main" val="3696873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04"/>
    </mc:Choice>
    <mc:Fallback xmlns="">
      <p:transition xmlns:p14="http://schemas.microsoft.com/office/powerpoint/2010/main" spd="slow" advTm="18604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or Code?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13</a:t>
            </a:fld>
            <a:endParaRPr lang="en-US" b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981200"/>
            <a:ext cx="8509000" cy="2755900"/>
          </a:xfrm>
          <a:prstGeom prst="rect">
            <a:avLst/>
          </a:prstGeom>
        </p:spPr>
      </p:pic>
      <p:sp>
        <p:nvSpPr>
          <p:cNvPr id="6" name="Frame 5"/>
          <p:cNvSpPr/>
          <p:nvPr/>
        </p:nvSpPr>
        <p:spPr bwMode="auto">
          <a:xfrm>
            <a:off x="3962400" y="1905000"/>
            <a:ext cx="1219200" cy="381000"/>
          </a:xfrm>
          <a:prstGeom prst="fram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Frame 9"/>
          <p:cNvSpPr/>
          <p:nvPr/>
        </p:nvSpPr>
        <p:spPr bwMode="auto">
          <a:xfrm>
            <a:off x="3962400" y="2895600"/>
            <a:ext cx="2438400" cy="381000"/>
          </a:xfrm>
          <a:prstGeom prst="fram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Frame 10"/>
          <p:cNvSpPr/>
          <p:nvPr/>
        </p:nvSpPr>
        <p:spPr bwMode="auto">
          <a:xfrm>
            <a:off x="1524000" y="4114800"/>
            <a:ext cx="609600" cy="457200"/>
          </a:xfrm>
          <a:prstGeom prst="fram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52400" y="4953000"/>
            <a:ext cx="382657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54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Instruction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096000" y="5105400"/>
            <a:ext cx="2286000" cy="923330"/>
          </a:xfrm>
          <a:prstGeom prst="rect">
            <a:avLst/>
          </a:prstGeom>
        </p:spPr>
        <p:txBody>
          <a:bodyPr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lvl="0" algn="ctr"/>
            <a:r>
              <a:rPr lang="en-US" sz="54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String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248400" y="1905000"/>
            <a:ext cx="25442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54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Integer</a:t>
            </a:r>
          </a:p>
        </p:txBody>
      </p:sp>
      <p:cxnSp>
        <p:nvCxnSpPr>
          <p:cNvPr id="21" name="Straight Arrow Connector 20"/>
          <p:cNvCxnSpPr/>
          <p:nvPr/>
        </p:nvCxnSpPr>
        <p:spPr bwMode="auto">
          <a:xfrm flipH="1" flipV="1">
            <a:off x="5486400" y="3276600"/>
            <a:ext cx="1066800" cy="220980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cxnSp>
        <p:nvCxnSpPr>
          <p:cNvPr id="24" name="Straight Arrow Connector 23"/>
          <p:cNvCxnSpPr>
            <a:endCxn id="11" idx="2"/>
          </p:cNvCxnSpPr>
          <p:nvPr/>
        </p:nvCxnSpPr>
        <p:spPr bwMode="auto">
          <a:xfrm flipV="1">
            <a:off x="1752600" y="4572000"/>
            <a:ext cx="76200" cy="68580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cxnSp>
        <p:nvCxnSpPr>
          <p:cNvPr id="27" name="Straight Arrow Connector 26"/>
          <p:cNvCxnSpPr>
            <a:endCxn id="6" idx="3"/>
          </p:cNvCxnSpPr>
          <p:nvPr/>
        </p:nvCxnSpPr>
        <p:spPr bwMode="auto">
          <a:xfrm flipH="1" flipV="1">
            <a:off x="5181600" y="2095500"/>
            <a:ext cx="1295400" cy="26670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sp>
        <p:nvSpPr>
          <p:cNvPr id="4" name="TextBox 3"/>
          <p:cNvSpPr txBox="1"/>
          <p:nvPr/>
        </p:nvSpPr>
        <p:spPr>
          <a:xfrm>
            <a:off x="2514600" y="1143000"/>
            <a:ext cx="398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Here is some information!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E7AAFC25-B388-D14C-B42B-76AE47859D4D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0DEB1A3C-ECE6-AC49-84DA-27771604D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extLst>
      <p:ext uri="{BB962C8B-B14F-4D97-AF65-F5344CB8AC3E}">
        <p14:creationId xmlns:p14="http://schemas.microsoft.com/office/powerpoint/2010/main" val="94320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7852"/>
    </mc:Choice>
    <mc:Fallback xmlns="">
      <p:transition xmlns:p14="http://schemas.microsoft.com/office/powerpoint/2010/main" spd="slow" advTm="147852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or Code? Abstraction!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14</a:t>
            </a:fld>
            <a:endParaRPr lang="en-US" b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5800" y="2286000"/>
            <a:ext cx="4490357" cy="25146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" y="2209800"/>
            <a:ext cx="3810000" cy="2844800"/>
          </a:xfrm>
          <a:prstGeom prst="rect">
            <a:avLst/>
          </a:prstGeom>
        </p:spPr>
      </p:pic>
      <p:sp>
        <p:nvSpPr>
          <p:cNvPr id="14" name="Curved Up Arrow 13"/>
          <p:cNvSpPr/>
          <p:nvPr/>
        </p:nvSpPr>
        <p:spPr bwMode="auto">
          <a:xfrm>
            <a:off x="3429000" y="4876800"/>
            <a:ext cx="1216152" cy="457200"/>
          </a:xfrm>
          <a:prstGeom prst="curvedUp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/>
          </p:nvPr>
        </p:nvSpPr>
        <p:spPr>
          <a:xfrm>
            <a:off x="2362200" y="5410200"/>
            <a:ext cx="3581400" cy="457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Compiler or Interpreter</a:t>
            </a:r>
          </a:p>
          <a:p>
            <a:pPr marL="0" indent="0">
              <a:buNone/>
            </a:pPr>
            <a:r>
              <a:rPr lang="en-US" dirty="0"/>
              <a:t>Here: Python</a:t>
            </a:r>
          </a:p>
        </p:txBody>
      </p:sp>
      <p:sp>
        <p:nvSpPr>
          <p:cNvPr id="23" name="Content Placeholder 2"/>
          <p:cNvSpPr txBox="1">
            <a:spLocks/>
          </p:cNvSpPr>
          <p:nvPr/>
        </p:nvSpPr>
        <p:spPr bwMode="auto">
          <a:xfrm>
            <a:off x="228600" y="1219200"/>
            <a:ext cx="4191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285750" indent="-2857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b="1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»"/>
              <a:defRPr b="1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5430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20002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4574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9146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3718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8290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buFontTx/>
              <a:buNone/>
            </a:pPr>
            <a:r>
              <a:rPr lang="en-US" dirty="0"/>
              <a:t>Human-readable code (programming language)</a:t>
            </a:r>
          </a:p>
        </p:txBody>
      </p:sp>
      <p:sp>
        <p:nvSpPr>
          <p:cNvPr id="25" name="Content Placeholder 2"/>
          <p:cNvSpPr txBox="1">
            <a:spLocks/>
          </p:cNvSpPr>
          <p:nvPr/>
        </p:nvSpPr>
        <p:spPr bwMode="auto">
          <a:xfrm>
            <a:off x="4572000" y="1295400"/>
            <a:ext cx="4191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285750" indent="-2857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b="1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»"/>
              <a:defRPr b="1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5430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20002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4574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9146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3718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8290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buFontTx/>
              <a:buNone/>
            </a:pPr>
            <a:r>
              <a:rPr lang="en-US" dirty="0"/>
              <a:t>Machine-executable instructions (byte code)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65F32666-3FB5-654E-9561-8222B45CA1F4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FCC70B0D-BA47-FE4D-97D2-99E87F199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47414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0476"/>
    </mc:Choice>
    <mc:Fallback xmlns="">
      <p:transition xmlns:p14="http://schemas.microsoft.com/office/powerpoint/2010/main" spd="slow" advTm="1804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  <p:bldP spid="23" grpId="0" build="p"/>
      <p:bldP spid="25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Code or GUI: More Abstraction!</a:t>
            </a:r>
            <a:endParaRPr dirty="0"/>
          </a:p>
        </p:txBody>
      </p:sp>
      <p:sp>
        <p:nvSpPr>
          <p:cNvPr id="105" name="Google Shape;105;p14"/>
          <p:cNvSpPr txBox="1">
            <a:spLocks noGrp="1"/>
          </p:cNvSpPr>
          <p:nvPr>
            <p:ph type="body" idx="1"/>
          </p:nvPr>
        </p:nvSpPr>
        <p:spPr>
          <a:xfrm>
            <a:off x="685800" y="5257800"/>
            <a:ext cx="7620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dirty="0"/>
              <a:t>Big Idea: Layers of Abstraction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dirty="0"/>
              <a:t>The GUI look and feel is built out of files, directories, system code, etc.</a:t>
            </a:r>
            <a:endParaRPr dirty="0"/>
          </a:p>
        </p:txBody>
      </p:sp>
      <p:sp>
        <p:nvSpPr>
          <p:cNvPr id="108" name="Google Shape;108;p14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 b="0"/>
          </a:p>
        </p:txBody>
      </p:sp>
      <p:pic>
        <p:nvPicPr>
          <p:cNvPr id="109" name="Google Shape;109;p14" descr="Screen Shot 2016-01-31 at 8.01.28 A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0999" y="1143000"/>
            <a:ext cx="5212873" cy="34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4" descr="Screen Shot 2016-01-31 at 8.04.21 AM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91000" y="2514600"/>
            <a:ext cx="4635500" cy="24996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3DA2AECA-E33A-7B47-BBC5-99D934387B45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EC06A51-8A28-A948-AA6D-77FBBE900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extLst>
      <p:ext uri="{BB962C8B-B14F-4D97-AF65-F5344CB8AC3E}">
        <p14:creationId xmlns:p14="http://schemas.microsoft.com/office/powerpoint/2010/main" val="25728716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talk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066800"/>
            <a:ext cx="8153400" cy="5257800"/>
          </a:xfrm>
        </p:spPr>
        <p:txBody>
          <a:bodyPr/>
          <a:lstStyle/>
          <a:p>
            <a:pPr>
              <a:tabLst>
                <a:tab pos="4167188" algn="l"/>
              </a:tabLst>
            </a:pPr>
            <a:r>
              <a:rPr lang="en-US" dirty="0"/>
              <a:t>Expression		</a:t>
            </a:r>
            <a:r>
              <a:rPr lang="en-US" b="0" dirty="0">
                <a:latin typeface="Courier New"/>
                <a:cs typeface="Courier New"/>
              </a:rPr>
              <a:t>3.1 * 2.6</a:t>
            </a:r>
          </a:p>
          <a:p>
            <a:pPr>
              <a:tabLst>
                <a:tab pos="4167188" algn="l"/>
              </a:tabLst>
            </a:pPr>
            <a:r>
              <a:rPr lang="en-US" dirty="0"/>
              <a:t>Call expression		</a:t>
            </a:r>
            <a:r>
              <a:rPr lang="en-US" b="0" dirty="0">
                <a:latin typeface="Courier New"/>
                <a:cs typeface="Courier New"/>
              </a:rPr>
              <a:t>max(0, x)</a:t>
            </a:r>
          </a:p>
          <a:p>
            <a:pPr>
              <a:tabLst>
                <a:tab pos="4167188" algn="l"/>
              </a:tabLst>
            </a:pPr>
            <a:r>
              <a:rPr lang="en-US" dirty="0"/>
              <a:t>Variables</a:t>
            </a:r>
          </a:p>
          <a:p>
            <a:pPr>
              <a:tabLst>
                <a:tab pos="4167188" algn="l"/>
              </a:tabLst>
            </a:pPr>
            <a:r>
              <a:rPr lang="en-US" dirty="0"/>
              <a:t>Assignment Statement		</a:t>
            </a:r>
            <a:r>
              <a:rPr lang="en-US" b="0" dirty="0">
                <a:latin typeface="Courier New"/>
                <a:cs typeface="Courier New"/>
              </a:rPr>
              <a:t>x = &lt;expression&gt;</a:t>
            </a:r>
          </a:p>
          <a:p>
            <a:pPr>
              <a:tabLst>
                <a:tab pos="4167188" algn="l"/>
              </a:tabLst>
            </a:pPr>
            <a:r>
              <a:rPr lang="en-US" dirty="0"/>
              <a:t>Define Function:		</a:t>
            </a:r>
          </a:p>
          <a:p>
            <a:pPr>
              <a:tabLst>
                <a:tab pos="4167188" algn="l"/>
              </a:tabLst>
            </a:pPr>
            <a:r>
              <a:rPr lang="en-US" dirty="0"/>
              <a:t>Control Statements:                </a:t>
            </a:r>
            <a:r>
              <a:rPr lang="en-US" b="0" dirty="0"/>
              <a:t>if … </a:t>
            </a:r>
            <a:br>
              <a:rPr lang="en-US" b="0" dirty="0"/>
            </a:br>
            <a:r>
              <a:rPr lang="en-US" b="0" dirty="0"/>
              <a:t>		for …</a:t>
            </a:r>
            <a:br>
              <a:rPr lang="en-US" b="0" dirty="0"/>
            </a:br>
            <a:r>
              <a:rPr lang="en-US" b="0" dirty="0"/>
              <a:t>                                                   while …</a:t>
            </a:r>
            <a:br>
              <a:rPr lang="en-US" b="0" dirty="0"/>
            </a:br>
            <a:r>
              <a:rPr lang="en-US" b="0" dirty="0"/>
              <a:t>                                                   list comprehension </a:t>
            </a:r>
            <a:br>
              <a:rPr lang="en-US" b="0" dirty="0"/>
            </a:br>
            <a:r>
              <a:rPr lang="en-US" b="0" dirty="0"/>
              <a:t>	</a:t>
            </a:r>
            <a:endParaRPr lang="en-US" b="0" dirty="0">
              <a:latin typeface="Courier New"/>
              <a:cs typeface="Courier New"/>
            </a:endParaRPr>
          </a:p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16</a:t>
            </a:fld>
            <a:endParaRPr lang="en-US" b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A1DAA6-D66B-1148-AAE0-23A3511C215A}"/>
              </a:ext>
            </a:extLst>
          </p:cNvPr>
          <p:cNvSpPr txBox="1"/>
          <p:nvPr/>
        </p:nvSpPr>
        <p:spPr>
          <a:xfrm>
            <a:off x="4463321" y="2819400"/>
            <a:ext cx="4593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Courier"/>
                <a:cs typeface="Courier"/>
              </a:rPr>
              <a:t>def</a:t>
            </a:r>
            <a:r>
              <a:rPr lang="en-US" dirty="0"/>
              <a:t> &lt;function name&gt; 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dirty="0"/>
              <a:t>&lt;argument list&gt;</a:t>
            </a:r>
            <a:r>
              <a:rPr lang="en-US" b="1" dirty="0">
                <a:latin typeface="Courier"/>
                <a:cs typeface="Courier"/>
              </a:rPr>
              <a:t>) : 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D72A35B7-256F-BA49-A69E-5B7F08166CA1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2613ABA-A7E2-E048-936A-28CBFCAC6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extLst>
      <p:ext uri="{BB962C8B-B14F-4D97-AF65-F5344CB8AC3E}">
        <p14:creationId xmlns:p14="http://schemas.microsoft.com/office/powerpoint/2010/main" val="3134556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965"/>
    </mc:Choice>
    <mc:Fallback xmlns="">
      <p:transition xmlns:p14="http://schemas.microsoft.com/office/powerpoint/2010/main" spd="slow" advTm="1679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statement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 some statements, conditional on a </a:t>
            </a:r>
            <a:r>
              <a:rPr lang="en-US" i="1" dirty="0"/>
              <a:t>predicate </a:t>
            </a:r>
            <a:r>
              <a:rPr lang="en-US" dirty="0"/>
              <a:t>expression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Example: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24000" y="2286000"/>
            <a:ext cx="5410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ourier New"/>
                <a:cs typeface="Courier New"/>
              </a:rPr>
              <a:t>if</a:t>
            </a:r>
            <a:r>
              <a:rPr lang="en-US" sz="2400" dirty="0">
                <a:latin typeface="Courier New"/>
                <a:cs typeface="Courier New"/>
              </a:rPr>
              <a:t> &lt;predicate&gt;</a:t>
            </a:r>
            <a:r>
              <a:rPr lang="en-US" sz="2400" b="1" dirty="0">
                <a:latin typeface="Courier New"/>
                <a:cs typeface="Courier New"/>
              </a:rPr>
              <a:t>:</a:t>
            </a:r>
          </a:p>
          <a:p>
            <a:r>
              <a:rPr lang="en-US" sz="2400" dirty="0">
                <a:latin typeface="Courier New"/>
                <a:cs typeface="Courier New"/>
              </a:rPr>
              <a:t>       &lt;true statements&gt;</a:t>
            </a:r>
          </a:p>
          <a:p>
            <a:r>
              <a:rPr lang="hu-HU" sz="2400" b="1" dirty="0">
                <a:latin typeface="Courier New"/>
                <a:cs typeface="Courier New"/>
              </a:rPr>
              <a:t>else:</a:t>
            </a:r>
          </a:p>
          <a:p>
            <a:r>
              <a:rPr lang="en-US" sz="2400" dirty="0">
                <a:latin typeface="Courier New"/>
                <a:cs typeface="Courier New"/>
              </a:rPr>
              <a:t>       &lt;false statements&gt;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17</a:t>
            </a:fld>
            <a:endParaRPr lang="en-US" b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2FAF7E-D371-614C-B357-A47BEFF66558}"/>
              </a:ext>
            </a:extLst>
          </p:cNvPr>
          <p:cNvSpPr txBox="1"/>
          <p:nvPr/>
        </p:nvSpPr>
        <p:spPr>
          <a:xfrm>
            <a:off x="2057400" y="4648200"/>
            <a:ext cx="5410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ourier New"/>
                <a:cs typeface="Courier New"/>
              </a:rPr>
              <a:t>if</a:t>
            </a:r>
            <a:r>
              <a:rPr lang="en-US" sz="2400" dirty="0">
                <a:latin typeface="Courier New"/>
                <a:cs typeface="Courier New"/>
              </a:rPr>
              <a:t> (temperature&gt;37.2)</a:t>
            </a:r>
            <a:r>
              <a:rPr lang="en-US" sz="2400" b="1" dirty="0">
                <a:latin typeface="Courier New"/>
                <a:cs typeface="Courier New"/>
              </a:rPr>
              <a:t>:</a:t>
            </a:r>
          </a:p>
          <a:p>
            <a:r>
              <a:rPr lang="en-US" sz="2400" dirty="0">
                <a:latin typeface="Courier New"/>
                <a:cs typeface="Courier New"/>
              </a:rPr>
              <a:t>       print(“fever!”)</a:t>
            </a:r>
          </a:p>
          <a:p>
            <a:r>
              <a:rPr lang="hu-HU" sz="2400" b="1" dirty="0">
                <a:latin typeface="Courier New"/>
                <a:cs typeface="Courier New"/>
              </a:rPr>
              <a:t>else:</a:t>
            </a:r>
          </a:p>
          <a:p>
            <a:r>
              <a:rPr lang="en-US" sz="2400" dirty="0">
                <a:latin typeface="Courier New"/>
                <a:cs typeface="Courier New"/>
              </a:rPr>
              <a:t>       print(“no fever”)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7C59B25-8FDE-4747-8A82-1F7B82623060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43698053-7DFA-4447-9EA6-15D7315D2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extLst>
      <p:ext uri="{BB962C8B-B14F-4D97-AF65-F5344CB8AC3E}">
        <p14:creationId xmlns:p14="http://schemas.microsoft.com/office/powerpoint/2010/main" val="2088474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147"/>
    </mc:Choice>
    <mc:Fallback xmlns="">
      <p:transition xmlns:p14="http://schemas.microsoft.com/office/powerpoint/2010/main" spd="slow" advTm="46147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5029200"/>
            <a:ext cx="7620000" cy="1295400"/>
          </a:xfrm>
        </p:spPr>
        <p:txBody>
          <a:bodyPr/>
          <a:lstStyle/>
          <a:p>
            <a:r>
              <a:rPr lang="en-US" dirty="0"/>
              <a:t>Abstracts an expression or set of statements to apply to lots of instances of the problem</a:t>
            </a:r>
          </a:p>
          <a:p>
            <a:r>
              <a:rPr lang="en-US" dirty="0"/>
              <a:t>A function should </a:t>
            </a:r>
            <a:r>
              <a:rPr lang="en-US" i="1" dirty="0"/>
              <a:t>do one thing well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581400" y="3124200"/>
            <a:ext cx="19211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expression</a:t>
            </a:r>
          </a:p>
        </p:txBody>
      </p:sp>
      <p:sp>
        <p:nvSpPr>
          <p:cNvPr id="8" name="Cloud 7"/>
          <p:cNvSpPr/>
          <p:nvPr/>
        </p:nvSpPr>
        <p:spPr bwMode="auto">
          <a:xfrm>
            <a:off x="2895600" y="2819400"/>
            <a:ext cx="3505200" cy="1371600"/>
          </a:xfrm>
          <a:prstGeom prst="cloud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47800" y="1828800"/>
            <a:ext cx="4593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Courier"/>
                <a:cs typeface="Courier"/>
              </a:rPr>
              <a:t>def</a:t>
            </a:r>
            <a:r>
              <a:rPr lang="en-US" dirty="0"/>
              <a:t> &lt;function name&gt; 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dirty="0"/>
              <a:t>&lt;argument list&gt;</a:t>
            </a:r>
            <a:r>
              <a:rPr lang="en-US" b="1" dirty="0">
                <a:latin typeface="Courier"/>
                <a:cs typeface="Courier"/>
              </a:rPr>
              <a:t>) :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05000" y="3276600"/>
            <a:ext cx="1015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"/>
                <a:cs typeface="Courier"/>
              </a:rPr>
              <a:t>return</a:t>
            </a:r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4495800" y="2286000"/>
            <a:ext cx="0" cy="38100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>
            <a:off x="5029200" y="2286000"/>
            <a:ext cx="0" cy="38100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18</a:t>
            </a:fld>
            <a:endParaRPr lang="en-US" b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50079042-33BC-FA47-95FE-E748B3CE00D4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DF76803-C7F7-D147-B275-8D8C064E4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8937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4512"/>
    </mc:Choice>
    <mc:Fallback xmlns="">
      <p:transition xmlns:p14="http://schemas.microsoft.com/office/powerpoint/2010/main" spd="slow" advTm="3445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01946"/>
            <a:ext cx="8229600" cy="736600"/>
          </a:xfrm>
        </p:spPr>
        <p:txBody>
          <a:bodyPr/>
          <a:lstStyle/>
          <a:p>
            <a:r>
              <a:rPr lang="en-US" dirty="0"/>
              <a:t>Functions: Calling and Returning Results</a:t>
            </a:r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19</a:t>
            </a:fld>
            <a:endParaRPr lang="en-US" b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84F4415-A770-EB4A-96D4-8156873EC0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080622"/>
            <a:ext cx="8763000" cy="5485070"/>
          </a:xfrm>
          <a:prstGeom prst="rect">
            <a:avLst/>
          </a:prstGeom>
        </p:spPr>
      </p:pic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FB22709B-8ECA-EB4B-86AB-755BCAA754F4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536438A0-7514-B044-B1EA-DE85706B6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74450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4512"/>
    </mc:Choice>
    <mc:Fallback xmlns="">
      <p:transition xmlns:p14="http://schemas.microsoft.com/office/powerpoint/2010/main" spd="slow" advTm="344512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Administrivia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543800" cy="3352800"/>
          </a:xfrm>
        </p:spPr>
        <p:txBody>
          <a:bodyPr/>
          <a:lstStyle/>
          <a:p>
            <a:r>
              <a:rPr lang="en-US" sz="3200" dirty="0"/>
              <a:t>If you are waitlisted: Please wait.</a:t>
            </a:r>
          </a:p>
          <a:p>
            <a:r>
              <a:rPr lang="en-US" sz="3200" dirty="0"/>
              <a:t>If you are concurrent enrollment: Please wait.</a:t>
            </a:r>
          </a:p>
          <a:p>
            <a:r>
              <a:rPr lang="en-US" sz="3200" dirty="0" err="1"/>
              <a:t>iClickers</a:t>
            </a:r>
            <a:r>
              <a:rPr lang="en-US" sz="3200" dirty="0"/>
              <a:t>: Start next week.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2</a:t>
            </a:fld>
            <a:endParaRPr lang="en-US" b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0" y="6553200"/>
            <a:ext cx="1524000" cy="3048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dirty="0"/>
              <a:t>02/04/19</a:t>
            </a: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extLst>
      <p:ext uri="{BB962C8B-B14F-4D97-AF65-F5344CB8AC3E}">
        <p14:creationId xmlns:p14="http://schemas.microsoft.com/office/powerpoint/2010/main" val="377082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012"/>
    </mc:Choice>
    <mc:Fallback xmlns="">
      <p:transition xmlns:p14="http://schemas.microsoft.com/office/powerpoint/2010/main" spd="slow" advTm="41012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4343400" cy="736600"/>
          </a:xfrm>
        </p:spPr>
        <p:txBody>
          <a:bodyPr/>
          <a:lstStyle/>
          <a:p>
            <a:r>
              <a:rPr lang="en-US" dirty="0"/>
              <a:t>Functions: Example</a:t>
            </a:r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20</a:t>
            </a:fld>
            <a:endParaRPr lang="en-US" b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20E648-AE3F-0E40-9BC5-13E601DE17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01417"/>
            <a:ext cx="9144000" cy="4055165"/>
          </a:xfrm>
          <a:prstGeom prst="rect">
            <a:avLst/>
          </a:prstGeom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B3D7642-609F-994A-B584-CBE1046D7839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BC47B9DB-A87A-A841-8B57-33E8894B1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18690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4512"/>
    </mc:Choice>
    <mc:Fallback xmlns="">
      <p:transition xmlns:p14="http://schemas.microsoft.com/office/powerpoint/2010/main" spd="slow" advTm="344512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7391400" cy="736600"/>
          </a:xfrm>
        </p:spPr>
        <p:txBody>
          <a:bodyPr/>
          <a:lstStyle/>
          <a:p>
            <a:r>
              <a:rPr lang="en-US" dirty="0"/>
              <a:t>How to write a good Function</a:t>
            </a:r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21</a:t>
            </a:fld>
            <a:endParaRPr lang="en-US" b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F3DF969-C166-9D4D-B28F-BB02C36B6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066800"/>
            <a:ext cx="8305800" cy="5257800"/>
          </a:xfrm>
        </p:spPr>
        <p:txBody>
          <a:bodyPr/>
          <a:lstStyle/>
          <a:p>
            <a:r>
              <a:rPr lang="en-US" dirty="0"/>
              <a:t>Give a descriptive name</a:t>
            </a:r>
          </a:p>
          <a:p>
            <a:pPr lvl="1"/>
            <a:r>
              <a:rPr lang="en-US" b="0" dirty="0"/>
              <a:t>Function names should be lowercase. If necessary, separate words by underscores to improve readability. Names are extremely suggestive!</a:t>
            </a:r>
            <a:endParaRPr lang="en-US" dirty="0"/>
          </a:p>
          <a:p>
            <a:r>
              <a:rPr lang="en-US" dirty="0"/>
              <a:t>Chose meaningful parameter names</a:t>
            </a:r>
          </a:p>
          <a:p>
            <a:pPr lvl="1"/>
            <a:r>
              <a:rPr lang="en-US" b="0" dirty="0"/>
              <a:t>Again, names are extremely suggestive.</a:t>
            </a:r>
            <a:br>
              <a:rPr lang="en-US" b="0" dirty="0"/>
            </a:br>
            <a:endParaRPr lang="en-US" b="0" dirty="0"/>
          </a:p>
          <a:p>
            <a:r>
              <a:rPr lang="en-US" dirty="0"/>
              <a:t>Write the docstring to explain </a:t>
            </a:r>
            <a:r>
              <a:rPr lang="en-US" i="1" dirty="0"/>
              <a:t>what</a:t>
            </a:r>
            <a:r>
              <a:rPr lang="en-US" dirty="0"/>
              <a:t> it does</a:t>
            </a:r>
          </a:p>
          <a:p>
            <a:pPr lvl="1"/>
            <a:r>
              <a:rPr lang="en-US" b="0" dirty="0"/>
              <a:t>What does the function return? What are corner cases for parameters?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Write </a:t>
            </a:r>
            <a:r>
              <a:rPr lang="en-US" dirty="0" err="1"/>
              <a:t>doctest</a:t>
            </a:r>
            <a:r>
              <a:rPr lang="en-US" dirty="0"/>
              <a:t> to show what it should do</a:t>
            </a:r>
          </a:p>
          <a:p>
            <a:pPr lvl="1"/>
            <a:r>
              <a:rPr lang="en-US" dirty="0"/>
              <a:t>Before </a:t>
            </a:r>
            <a:r>
              <a:rPr lang="en-US" b="0" dirty="0"/>
              <a:t>you write the implementation.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1449EDD-B362-2244-A36B-BEB597D88CEF}"/>
              </a:ext>
            </a:extLst>
          </p:cNvPr>
          <p:cNvSpPr/>
          <p:nvPr/>
        </p:nvSpPr>
        <p:spPr>
          <a:xfrm>
            <a:off x="1175166" y="5638800"/>
            <a:ext cx="71746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Python Style Guide: </a:t>
            </a:r>
            <a:r>
              <a:rPr lang="en-US" dirty="0">
                <a:solidFill>
                  <a:srgbClr val="FD0128"/>
                </a:solidFill>
                <a:latin typeface="Arial" panose="020B0604020202020204" pitchFamily="34" charset="0"/>
              </a:rPr>
              <a:t>https://</a:t>
            </a:r>
            <a:r>
              <a:rPr lang="en-US" dirty="0" err="1">
                <a:solidFill>
                  <a:srgbClr val="FD0128"/>
                </a:solidFill>
                <a:latin typeface="Arial" panose="020B0604020202020204" pitchFamily="34" charset="0"/>
              </a:rPr>
              <a:t>www.python.org</a:t>
            </a:r>
            <a:r>
              <a:rPr lang="en-US" dirty="0">
                <a:solidFill>
                  <a:srgbClr val="FD0128"/>
                </a:solidFill>
                <a:latin typeface="Arial" panose="020B0604020202020204" pitchFamily="34" charset="0"/>
              </a:rPr>
              <a:t>/dev/peps/pep-0008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/</a:t>
            </a:r>
            <a:endParaRPr lang="en-US" dirty="0">
              <a:solidFill>
                <a:srgbClr val="FD0128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BFD4AF33-E9B9-8E45-91C9-204B1F621D49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FA4E2952-1884-B948-BB6C-6D7376545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63639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4512"/>
    </mc:Choice>
    <mc:Fallback xmlns="">
      <p:transition xmlns:p14="http://schemas.microsoft.com/office/powerpoint/2010/main" spd="slow" advTm="344512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7391400" cy="736600"/>
          </a:xfrm>
        </p:spPr>
        <p:txBody>
          <a:bodyPr/>
          <a:lstStyle/>
          <a:p>
            <a:r>
              <a:rPr lang="en-US" dirty="0"/>
              <a:t>Example: Prime Numbers</a:t>
            </a:r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22</a:t>
            </a:fld>
            <a:endParaRPr lang="en-US" b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B97B3D-8A26-4845-AFA8-C014D98BEA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779" y="937438"/>
            <a:ext cx="8368259" cy="5127340"/>
          </a:xfrm>
          <a:prstGeom prst="rect">
            <a:avLst/>
          </a:prstGeom>
        </p:spPr>
      </p:pic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0CF0412D-0CAC-F943-82F6-3498B4578A9B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68D55FFD-2CF6-104A-8C3D-E3FDC4024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7F928B-CCB6-2742-89BC-2E0BFED47ECC}"/>
              </a:ext>
            </a:extLst>
          </p:cNvPr>
          <p:cNvSpPr/>
          <p:nvPr/>
        </p:nvSpPr>
        <p:spPr>
          <a:xfrm>
            <a:off x="-46844" y="5591463"/>
            <a:ext cx="36063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Why do we have prime numbers?</a:t>
            </a:r>
            <a:endParaRPr lang="en-US" dirty="0">
              <a:solidFill>
                <a:srgbClr val="FD0128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22C296A-10CA-804D-8AC5-09585755C86A}"/>
              </a:ext>
            </a:extLst>
          </p:cNvPr>
          <p:cNvSpPr/>
          <p:nvPr/>
        </p:nvSpPr>
        <p:spPr>
          <a:xfrm>
            <a:off x="-46844" y="5923817"/>
            <a:ext cx="89241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https://www.youtube.com/watch?v=e4kevnq2vPI&amp;t=72s&amp;index=6&amp;list=PL17CtGMLr0Xz3vNK31TG7mJIzmF78vsFO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82717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4512"/>
    </mc:Choice>
    <mc:Fallback xmlns="">
      <p:transition xmlns:p14="http://schemas.microsoft.com/office/powerpoint/2010/main" spd="slow" advTm="344512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urier"/>
                <a:cs typeface="Courier"/>
              </a:rPr>
              <a:t>for</a:t>
            </a:r>
            <a:r>
              <a:rPr lang="en-US" dirty="0"/>
              <a:t> statement – iteration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066800"/>
            <a:ext cx="7620000" cy="1143000"/>
          </a:xfrm>
        </p:spPr>
        <p:txBody>
          <a:bodyPr/>
          <a:lstStyle/>
          <a:p>
            <a:r>
              <a:rPr lang="en-US" dirty="0"/>
              <a:t>Repeat a block of statements for a structured sequence of variable bindings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01648" y="1981200"/>
            <a:ext cx="686450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 New"/>
                <a:cs typeface="Courier New"/>
              </a:rPr>
              <a:t>&lt;initialization statements&gt;</a:t>
            </a:r>
          </a:p>
          <a:p>
            <a:r>
              <a:rPr lang="en-US" sz="2800" b="1" dirty="0">
                <a:latin typeface="Courier New"/>
                <a:cs typeface="Courier New"/>
              </a:rPr>
              <a:t>for</a:t>
            </a:r>
            <a:r>
              <a:rPr lang="en-US" sz="2000" dirty="0">
                <a:latin typeface="Courier New"/>
                <a:cs typeface="Courier New"/>
              </a:rPr>
              <a:t> &lt;variables&gt; </a:t>
            </a:r>
            <a:r>
              <a:rPr lang="en-US" sz="2800" b="1" dirty="0">
                <a:latin typeface="Courier New"/>
                <a:cs typeface="Courier New"/>
              </a:rPr>
              <a:t>in</a:t>
            </a:r>
            <a:r>
              <a:rPr lang="en-US" sz="2000" dirty="0">
                <a:latin typeface="Courier New"/>
                <a:cs typeface="Courier New"/>
              </a:rPr>
              <a:t> &lt;sequence expression&gt;</a:t>
            </a:r>
            <a:r>
              <a:rPr lang="en-US" sz="2800" b="1" dirty="0">
                <a:latin typeface="Courier New"/>
                <a:cs typeface="Courier New"/>
              </a:rPr>
              <a:t>:</a:t>
            </a:r>
            <a:endParaRPr lang="en-US" sz="2000" b="1" dirty="0">
              <a:latin typeface="Courier New"/>
              <a:cs typeface="Courier New"/>
            </a:endParaRPr>
          </a:p>
          <a:p>
            <a:r>
              <a:rPr lang="en-US" sz="2000" dirty="0">
                <a:latin typeface="Courier New"/>
                <a:cs typeface="Courier New"/>
              </a:rPr>
              <a:t>  &lt;body statements&gt;</a:t>
            </a:r>
          </a:p>
          <a:p>
            <a:endParaRPr lang="en-US" sz="2000" dirty="0">
              <a:latin typeface="Courier New"/>
              <a:cs typeface="Courier New"/>
            </a:endParaRPr>
          </a:p>
          <a:p>
            <a:r>
              <a:rPr lang="en-US" sz="2000" dirty="0">
                <a:latin typeface="Courier New"/>
                <a:cs typeface="Courier New"/>
              </a:rPr>
              <a:t>&lt;rest of the program&gt;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23</a:t>
            </a:fld>
            <a:endParaRPr lang="en-US" b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D6B8224-BA84-894C-92FE-CEEBA2977F17}"/>
              </a:ext>
            </a:extLst>
          </p:cNvPr>
          <p:cNvSpPr/>
          <p:nvPr/>
        </p:nvSpPr>
        <p:spPr>
          <a:xfrm>
            <a:off x="1101648" y="3908216"/>
            <a:ext cx="4941758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def </a:t>
            </a:r>
            <a:r>
              <a:rPr lang="en-US" sz="1600" dirty="0" err="1"/>
              <a:t>cum_OR</a:t>
            </a:r>
            <a:r>
              <a:rPr lang="en-US" sz="1600" dirty="0"/>
              <a:t>(</a:t>
            </a:r>
            <a:r>
              <a:rPr lang="en-US" sz="1600" dirty="0" err="1"/>
              <a:t>lst</a:t>
            </a:r>
            <a:r>
              <a:rPr lang="en-US" sz="1600" dirty="0"/>
              <a:t>):</a:t>
            </a:r>
          </a:p>
          <a:p>
            <a:r>
              <a:rPr lang="en-US" sz="1600" dirty="0"/>
              <a:t>    """Return cumulative OR of entries in </a:t>
            </a:r>
            <a:r>
              <a:rPr lang="en-US" sz="1600" dirty="0" err="1"/>
              <a:t>lst</a:t>
            </a:r>
            <a:r>
              <a:rPr lang="en-US" sz="1600" dirty="0"/>
              <a:t>.                              </a:t>
            </a:r>
          </a:p>
          <a:p>
            <a:r>
              <a:rPr lang="en-US" sz="1600" dirty="0"/>
              <a:t>    &gt;&gt;&gt; </a:t>
            </a:r>
            <a:r>
              <a:rPr lang="en-US" sz="1600" dirty="0" err="1"/>
              <a:t>cum_OR</a:t>
            </a:r>
            <a:r>
              <a:rPr lang="en-US" sz="1600" dirty="0"/>
              <a:t>([True, False])                                               </a:t>
            </a:r>
          </a:p>
          <a:p>
            <a:r>
              <a:rPr lang="en-US" sz="1600" dirty="0"/>
              <a:t>    True</a:t>
            </a:r>
          </a:p>
          <a:p>
            <a:r>
              <a:rPr lang="en-US" sz="1600" dirty="0"/>
              <a:t>    &gt;&gt;&gt; </a:t>
            </a:r>
            <a:r>
              <a:rPr lang="en-US" sz="1600" dirty="0" err="1"/>
              <a:t>cum_OR</a:t>
            </a:r>
            <a:r>
              <a:rPr lang="en-US" sz="1600" dirty="0"/>
              <a:t>([False, False])                                              </a:t>
            </a:r>
          </a:p>
          <a:p>
            <a:r>
              <a:rPr lang="en-US" sz="1600" dirty="0"/>
              <a:t>    False</a:t>
            </a:r>
          </a:p>
          <a:p>
            <a:r>
              <a:rPr lang="en-US" sz="1600" dirty="0"/>
              <a:t>    """</a:t>
            </a:r>
          </a:p>
          <a:p>
            <a:r>
              <a:rPr lang="en-US" sz="1600" dirty="0"/>
              <a:t>    co = False</a:t>
            </a:r>
          </a:p>
          <a:p>
            <a:r>
              <a:rPr lang="en-US" sz="1600" dirty="0"/>
              <a:t>    for item in </a:t>
            </a:r>
            <a:r>
              <a:rPr lang="en-US" sz="1600" dirty="0" err="1"/>
              <a:t>lst</a:t>
            </a:r>
            <a:r>
              <a:rPr lang="en-US" sz="1600" dirty="0"/>
              <a:t>:</a:t>
            </a:r>
          </a:p>
          <a:p>
            <a:r>
              <a:rPr lang="en-US" sz="1600" dirty="0"/>
              <a:t>                co = co or item</a:t>
            </a:r>
          </a:p>
          <a:p>
            <a:r>
              <a:rPr lang="en-US" sz="1600" dirty="0"/>
              <a:t>    return co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715BC2D-31CB-804A-8657-251724E47F95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CBDAA76-C746-7448-A5BD-24C3E8FCC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extLst>
      <p:ext uri="{BB962C8B-B14F-4D97-AF65-F5344CB8AC3E}">
        <p14:creationId xmlns:p14="http://schemas.microsoft.com/office/powerpoint/2010/main" val="1757223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796"/>
    </mc:Choice>
    <mc:Fallback xmlns="">
      <p:transition xmlns:p14="http://schemas.microsoft.com/office/powerpoint/2010/main" spd="slow" advTm="101796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urier"/>
                <a:cs typeface="Courier"/>
              </a:rPr>
              <a:t>while</a:t>
            </a:r>
            <a:r>
              <a:rPr lang="en-US" dirty="0"/>
              <a:t> statement – iteration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066800"/>
            <a:ext cx="7620000" cy="1524000"/>
          </a:xfrm>
        </p:spPr>
        <p:txBody>
          <a:bodyPr/>
          <a:lstStyle/>
          <a:p>
            <a:r>
              <a:rPr lang="en-US" dirty="0"/>
              <a:t>Repeat a block of statements until a predicate expression is satisfied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0600" y="2085475"/>
            <a:ext cx="640080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/>
                <a:cs typeface="Courier New"/>
              </a:rPr>
              <a:t>&lt;initialization statements&gt;</a:t>
            </a:r>
          </a:p>
          <a:p>
            <a:r>
              <a:rPr lang="en-US" sz="2800" b="1" dirty="0">
                <a:latin typeface="Courier New"/>
                <a:cs typeface="Courier New"/>
              </a:rPr>
              <a:t>while</a:t>
            </a:r>
            <a:r>
              <a:rPr lang="en-US" sz="2000" dirty="0">
                <a:latin typeface="Courier New"/>
                <a:cs typeface="Courier New"/>
              </a:rPr>
              <a:t> &lt;predicate expression&gt;</a:t>
            </a:r>
            <a:r>
              <a:rPr lang="en-US" sz="2800" b="1" dirty="0">
                <a:latin typeface="Courier New"/>
                <a:cs typeface="Courier New"/>
              </a:rPr>
              <a:t>:</a:t>
            </a:r>
            <a:endParaRPr lang="en-US" sz="2000" b="1" dirty="0">
              <a:latin typeface="Courier New"/>
              <a:cs typeface="Courier New"/>
            </a:endParaRPr>
          </a:p>
          <a:p>
            <a:r>
              <a:rPr lang="en-US" sz="2000" dirty="0">
                <a:latin typeface="Courier New"/>
                <a:cs typeface="Courier New"/>
              </a:rPr>
              <a:t>   &lt;body statements&gt;</a:t>
            </a:r>
          </a:p>
          <a:p>
            <a:endParaRPr lang="en-US" sz="2000" dirty="0">
              <a:latin typeface="Courier New"/>
              <a:cs typeface="Courier New"/>
            </a:endParaRPr>
          </a:p>
          <a:p>
            <a:r>
              <a:rPr lang="en-US" sz="2000" dirty="0">
                <a:latin typeface="Courier New"/>
                <a:cs typeface="Courier New"/>
              </a:rPr>
              <a:t>&lt;rest of the program&gt;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24</a:t>
            </a:fld>
            <a:endParaRPr lang="en-US" b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68493B-1F10-0C46-9831-EF2ACD61A777}"/>
              </a:ext>
            </a:extLst>
          </p:cNvPr>
          <p:cNvSpPr/>
          <p:nvPr/>
        </p:nvSpPr>
        <p:spPr>
          <a:xfrm>
            <a:off x="5257800" y="3276600"/>
            <a:ext cx="4572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def </a:t>
            </a:r>
            <a:r>
              <a:rPr lang="en-US" dirty="0" err="1"/>
              <a:t>first_primes</a:t>
            </a:r>
            <a:r>
              <a:rPr lang="en-US" dirty="0"/>
              <a:t>(k):</a:t>
            </a:r>
          </a:p>
          <a:p>
            <a:r>
              <a:rPr lang="en-US" dirty="0"/>
              <a:t>    """ Return the first k primes.</a:t>
            </a:r>
          </a:p>
          <a:p>
            <a:r>
              <a:rPr lang="en-US" dirty="0"/>
              <a:t>    """</a:t>
            </a:r>
          </a:p>
          <a:p>
            <a:r>
              <a:rPr lang="en-US" dirty="0"/>
              <a:t>    primes = []</a:t>
            </a:r>
          </a:p>
          <a:p>
            <a:r>
              <a:rPr lang="en-US" dirty="0"/>
              <a:t>    </a:t>
            </a:r>
            <a:r>
              <a:rPr lang="en-US" dirty="0" err="1"/>
              <a:t>num</a:t>
            </a:r>
            <a:r>
              <a:rPr lang="en-US" dirty="0"/>
              <a:t> = 2</a:t>
            </a:r>
          </a:p>
          <a:p>
            <a:r>
              <a:rPr lang="en-US" dirty="0"/>
              <a:t>    while </a:t>
            </a:r>
            <a:r>
              <a:rPr lang="en-US" dirty="0" err="1"/>
              <a:t>len</a:t>
            </a:r>
            <a:r>
              <a:rPr lang="en-US" dirty="0"/>
              <a:t>(primes) &lt; k :</a:t>
            </a:r>
          </a:p>
          <a:p>
            <a:r>
              <a:rPr lang="en-US" dirty="0"/>
              <a:t>        if prime(</a:t>
            </a:r>
            <a:r>
              <a:rPr lang="en-US" dirty="0" err="1"/>
              <a:t>num</a:t>
            </a:r>
            <a:r>
              <a:rPr lang="en-US" dirty="0"/>
              <a:t>):</a:t>
            </a:r>
          </a:p>
          <a:p>
            <a:r>
              <a:rPr lang="en-US" dirty="0"/>
              <a:t>            primes = primes + [</a:t>
            </a:r>
            <a:r>
              <a:rPr lang="en-US" dirty="0" err="1"/>
              <a:t>num</a:t>
            </a:r>
            <a:r>
              <a:rPr lang="en-US" dirty="0"/>
              <a:t>]</a:t>
            </a:r>
          </a:p>
          <a:p>
            <a:r>
              <a:rPr lang="en-US" dirty="0"/>
              <a:t>        </a:t>
            </a:r>
            <a:r>
              <a:rPr lang="en-US" dirty="0" err="1"/>
              <a:t>num</a:t>
            </a:r>
            <a:r>
              <a:rPr lang="en-US" dirty="0"/>
              <a:t> = </a:t>
            </a:r>
            <a:r>
              <a:rPr lang="en-US" dirty="0" err="1"/>
              <a:t>num</a:t>
            </a:r>
            <a:r>
              <a:rPr lang="en-US" dirty="0"/>
              <a:t> + 1</a:t>
            </a:r>
          </a:p>
          <a:p>
            <a:r>
              <a:rPr lang="en-US" dirty="0"/>
              <a:t>    return primes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DAD74C85-A6A9-204E-A20F-1D6D47404B7B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B011300B-25C0-A348-B82C-6E84373D3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extLst>
      <p:ext uri="{BB962C8B-B14F-4D97-AF65-F5344CB8AC3E}">
        <p14:creationId xmlns:p14="http://schemas.microsoft.com/office/powerpoint/2010/main" val="4226347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315"/>
    </mc:Choice>
    <mc:Fallback xmlns="">
      <p:transition xmlns:p14="http://schemas.microsoft.com/office/powerpoint/2010/main" spd="slow" advTm="51315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Data-driven iteration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066800"/>
            <a:ext cx="7620000" cy="1600200"/>
          </a:xfrm>
        </p:spPr>
        <p:txBody>
          <a:bodyPr/>
          <a:lstStyle/>
          <a:p>
            <a:r>
              <a:rPr lang="en-US" dirty="0"/>
              <a:t>describe an expression to perform on each item in a sequence</a:t>
            </a:r>
          </a:p>
          <a:p>
            <a:r>
              <a:rPr lang="en-US" dirty="0"/>
              <a:t>let the data dictate the control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4800" y="2873726"/>
            <a:ext cx="838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/>
                <a:cs typeface="Courier New"/>
              </a:rPr>
              <a:t>[</a:t>
            </a:r>
            <a:r>
              <a:rPr lang="en-US" dirty="0">
                <a:latin typeface="Courier New"/>
                <a:cs typeface="Courier New"/>
              </a:rPr>
              <a:t> &lt;</a:t>
            </a:r>
            <a:r>
              <a:rPr lang="en-US" dirty="0" err="1">
                <a:latin typeface="Courier New"/>
                <a:cs typeface="Courier New"/>
              </a:rPr>
              <a:t>expr</a:t>
            </a:r>
            <a:r>
              <a:rPr lang="en-US" dirty="0">
                <a:latin typeface="Courier New"/>
                <a:cs typeface="Courier New"/>
              </a:rPr>
              <a:t> with loop </a:t>
            </a:r>
            <a:r>
              <a:rPr lang="en-US" dirty="0" err="1">
                <a:latin typeface="Courier New"/>
                <a:cs typeface="Courier New"/>
              </a:rPr>
              <a:t>var</a:t>
            </a:r>
            <a:r>
              <a:rPr lang="en-US" dirty="0">
                <a:latin typeface="Courier New"/>
                <a:cs typeface="Courier New"/>
              </a:rPr>
              <a:t>&gt; </a:t>
            </a:r>
            <a:r>
              <a:rPr lang="en-US" sz="2000" b="1" dirty="0">
                <a:latin typeface="Courier New"/>
                <a:cs typeface="Courier New"/>
              </a:rPr>
              <a:t>for</a:t>
            </a:r>
            <a:r>
              <a:rPr lang="en-US" dirty="0">
                <a:latin typeface="Courier New"/>
                <a:cs typeface="Courier New"/>
              </a:rPr>
              <a:t> &lt;loop </a:t>
            </a:r>
            <a:r>
              <a:rPr lang="en-US" dirty="0" err="1">
                <a:latin typeface="Courier New"/>
                <a:cs typeface="Courier New"/>
              </a:rPr>
              <a:t>var</a:t>
            </a:r>
            <a:r>
              <a:rPr lang="en-US" dirty="0">
                <a:latin typeface="Courier New"/>
                <a:cs typeface="Courier New"/>
              </a:rPr>
              <a:t>&gt; </a:t>
            </a:r>
            <a:r>
              <a:rPr lang="en-US" sz="2000" b="1" dirty="0">
                <a:latin typeface="Courier New"/>
                <a:cs typeface="Courier New"/>
              </a:rPr>
              <a:t>in</a:t>
            </a:r>
            <a:r>
              <a:rPr lang="en-US" dirty="0">
                <a:latin typeface="Courier New"/>
                <a:cs typeface="Courier New"/>
              </a:rPr>
              <a:t> &lt;sequence </a:t>
            </a:r>
            <a:r>
              <a:rPr lang="en-US" dirty="0" err="1">
                <a:latin typeface="Courier New"/>
                <a:cs typeface="Courier New"/>
              </a:rPr>
              <a:t>expr</a:t>
            </a:r>
            <a:r>
              <a:rPr lang="en-US" dirty="0">
                <a:latin typeface="Courier New"/>
                <a:cs typeface="Courier New"/>
              </a:rPr>
              <a:t> &gt; </a:t>
            </a:r>
            <a:r>
              <a:rPr lang="en-US" b="1" dirty="0">
                <a:latin typeface="Courier New"/>
                <a:cs typeface="Courier New"/>
              </a:rPr>
              <a:t>]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25</a:t>
            </a:fld>
            <a:endParaRPr lang="en-US" b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6F4F25-0B9F-B944-A5AB-4B01F86FA4A5}"/>
              </a:ext>
            </a:extLst>
          </p:cNvPr>
          <p:cNvSpPr/>
          <p:nvPr/>
        </p:nvSpPr>
        <p:spPr>
          <a:xfrm>
            <a:off x="791980" y="3741164"/>
            <a:ext cx="76581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def dividers(n):</a:t>
            </a:r>
          </a:p>
          <a:p>
            <a:r>
              <a:rPr lang="en-US" dirty="0"/>
              <a:t>    """Return list of whether numbers greater than 1 that divide n.         </a:t>
            </a:r>
          </a:p>
          <a:p>
            <a:r>
              <a:rPr lang="en-US" dirty="0"/>
              <a:t>                                                                                </a:t>
            </a:r>
          </a:p>
          <a:p>
            <a:r>
              <a:rPr lang="en-US" dirty="0"/>
              <a:t>    &gt;&gt;&gt; dividers(6)                                                         </a:t>
            </a:r>
          </a:p>
          <a:p>
            <a:r>
              <a:rPr lang="en-US" dirty="0"/>
              <a:t>    [True, True]</a:t>
            </a:r>
          </a:p>
          <a:p>
            <a:r>
              <a:rPr lang="en-US" dirty="0"/>
              <a:t>    &gt;&gt;&gt; dividers(9)                                                         </a:t>
            </a:r>
          </a:p>
          <a:p>
            <a:r>
              <a:rPr lang="en-US" dirty="0"/>
              <a:t>    [False, True, False]</a:t>
            </a:r>
          </a:p>
          <a:p>
            <a:r>
              <a:rPr lang="en-US" dirty="0"/>
              <a:t>    """</a:t>
            </a:r>
          </a:p>
          <a:p>
            <a:r>
              <a:rPr lang="en-US" dirty="0"/>
              <a:t>    return [divides(</a:t>
            </a:r>
            <a:r>
              <a:rPr lang="en-US" dirty="0" err="1"/>
              <a:t>n,i</a:t>
            </a:r>
            <a:r>
              <a:rPr lang="en-US" dirty="0"/>
              <a:t>) for </a:t>
            </a:r>
            <a:r>
              <a:rPr lang="en-US" dirty="0" err="1"/>
              <a:t>i</a:t>
            </a:r>
            <a:r>
              <a:rPr lang="en-US" dirty="0"/>
              <a:t> in range(2,(n//2)+1) ]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B7D3C68-C5CC-094E-9E15-8FAA32A82AC1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CFBEC81-BEFB-FD4E-970A-ABFC96CA6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extLst>
      <p:ext uri="{BB962C8B-B14F-4D97-AF65-F5344CB8AC3E}">
        <p14:creationId xmlns:p14="http://schemas.microsoft.com/office/powerpoint/2010/main" val="3468011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424"/>
    </mc:Choice>
    <mc:Fallback xmlns="">
      <p:transition xmlns:p14="http://schemas.microsoft.com/office/powerpoint/2010/main" spd="slow" advTm="61424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 for the Wandering Mind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96298"/>
            <a:ext cx="8001000" cy="5257800"/>
          </a:xfrm>
        </p:spPr>
        <p:txBody>
          <a:bodyPr/>
          <a:lstStyle/>
          <a:p>
            <a:r>
              <a:rPr lang="en-US" dirty="0"/>
              <a:t>Could we build a complete computer that has no instructions, only data?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26</a:t>
            </a:fld>
            <a:endParaRPr lang="en-US" b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2F2ED263-2F6B-064C-ABCB-D1145ED6FB2C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BEC11F6-048A-A341-B666-CD04B3B11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extLst>
      <p:ext uri="{BB962C8B-B14F-4D97-AF65-F5344CB8AC3E}">
        <p14:creationId xmlns:p14="http://schemas.microsoft.com/office/powerpoint/2010/main" val="4124960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518"/>
    </mc:Choice>
    <mc:Fallback xmlns="">
      <p:transition xmlns:p14="http://schemas.microsoft.com/office/powerpoint/2010/main" spd="slow" advTm="140518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 for the Wandering Mind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066800"/>
            <a:ext cx="7848600" cy="5029200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A binary digit (bit) is a symbol from {0,1}.</a:t>
            </a:r>
          </a:p>
          <a:p>
            <a:r>
              <a:rPr lang="en-US" sz="2000" dirty="0"/>
              <a:t>How many strings can you represent with N bits?</a:t>
            </a:r>
          </a:p>
          <a:p>
            <a:pPr marL="0" indent="0">
              <a:buNone/>
            </a:pPr>
            <a:r>
              <a:rPr lang="en-US" sz="1800" b="0" dirty="0"/>
              <a:t>Solution: 2</a:t>
            </a:r>
            <a:r>
              <a:rPr lang="en-US" sz="1800" b="0" baseline="30000" dirty="0"/>
              <a:t>N</a:t>
            </a:r>
            <a:r>
              <a:rPr lang="en-US" sz="1800" b="0" dirty="0"/>
              <a:t> </a:t>
            </a:r>
          </a:p>
          <a:p>
            <a:pPr marL="0" indent="0">
              <a:buNone/>
            </a:pPr>
            <a:r>
              <a:rPr lang="en-US" sz="1600" b="0" dirty="0"/>
              <a:t>With 0 symbols: 2</a:t>
            </a:r>
            <a:r>
              <a:rPr lang="en-US" sz="1600" b="0" baseline="30000" dirty="0"/>
              <a:t>0</a:t>
            </a:r>
            <a:r>
              <a:rPr lang="en-US" sz="1600" b="0" dirty="0"/>
              <a:t>=1, this is ‘’</a:t>
            </a:r>
          </a:p>
          <a:p>
            <a:pPr marL="0" indent="0">
              <a:buNone/>
            </a:pPr>
            <a:r>
              <a:rPr lang="en-US" sz="1600" b="0" dirty="0"/>
              <a:t>With 1 symbol  : 2</a:t>
            </a:r>
            <a:r>
              <a:rPr lang="en-US" sz="1600" b="0" baseline="30000" dirty="0"/>
              <a:t>1</a:t>
            </a:r>
            <a:r>
              <a:rPr lang="en-US" sz="1600" b="0" dirty="0"/>
              <a:t>=2, this is ‘0’, ‘1’</a:t>
            </a:r>
          </a:p>
          <a:p>
            <a:pPr marL="0" indent="0">
              <a:buNone/>
            </a:pPr>
            <a:r>
              <a:rPr lang="en-US" sz="1600" b="0" dirty="0"/>
              <a:t>With 2 symbols: 2</a:t>
            </a:r>
            <a:r>
              <a:rPr lang="en-US" sz="1600" b="0" baseline="30000" dirty="0"/>
              <a:t>2</a:t>
            </a:r>
            <a:r>
              <a:rPr lang="en-US" sz="1600" b="0" dirty="0"/>
              <a:t>=4, this is ‘00’, ‘01’, ‘10’, ‘11’</a:t>
            </a:r>
          </a:p>
          <a:p>
            <a:pPr marL="0" indent="0">
              <a:buNone/>
            </a:pPr>
            <a:r>
              <a:rPr lang="en-US" sz="1600" b="0" dirty="0"/>
              <a:t>With 3 symbols: 2</a:t>
            </a:r>
            <a:r>
              <a:rPr lang="en-US" sz="1600" b="0" baseline="30000" dirty="0"/>
              <a:t>3</a:t>
            </a:r>
            <a:r>
              <a:rPr lang="en-US" sz="1600" b="0" dirty="0"/>
              <a:t>=8, this is ‘000’, ‘001’, ‘010’, ‘011’, ‘100’, ‘101’, ‘110’, ‘111’</a:t>
            </a:r>
          </a:p>
          <a:p>
            <a:pPr marL="0" indent="0">
              <a:buNone/>
            </a:pPr>
            <a:endParaRPr lang="en-US" sz="1600" dirty="0"/>
          </a:p>
          <a:p>
            <a:r>
              <a:rPr lang="en-US" sz="2000" dirty="0"/>
              <a:t>Could you build a program that compresses all strings of N bits to strings of M bits (with M&lt;N) such that you can go back to all original strings of length N? How or Why?</a:t>
            </a:r>
            <a:endParaRPr lang="en-US" sz="1600" dirty="0"/>
          </a:p>
          <a:p>
            <a:pPr marL="0" indent="0">
              <a:buNone/>
            </a:pPr>
            <a:r>
              <a:rPr lang="en-US" sz="1800" b="0" dirty="0"/>
              <a:t>Solution: No. </a:t>
            </a:r>
          </a:p>
          <a:p>
            <a:pPr marL="0" indent="0">
              <a:buNone/>
            </a:pPr>
            <a:r>
              <a:rPr lang="en-US" sz="1600" b="0" dirty="0"/>
              <a:t>N bits represent 2</a:t>
            </a:r>
            <a:r>
              <a:rPr lang="en-US" sz="1600" b="0" baseline="30000" dirty="0"/>
              <a:t>N</a:t>
            </a:r>
            <a:r>
              <a:rPr lang="en-US" sz="1600" b="0" dirty="0"/>
              <a:t> strings. Assume M=N-1. M bits now represent 2</a:t>
            </a:r>
            <a:r>
              <a:rPr lang="en-US" sz="1600" b="0" baseline="30000" dirty="0"/>
              <a:t>N-1</a:t>
            </a:r>
            <a:r>
              <a:rPr lang="en-US" sz="1600" b="0" dirty="0"/>
              <a:t> strings. It is impossible to build a mapping from 2</a:t>
            </a:r>
            <a:r>
              <a:rPr lang="en-US" sz="1600" b="0" baseline="30000" dirty="0"/>
              <a:t>N-1</a:t>
            </a:r>
            <a:r>
              <a:rPr lang="en-US" sz="1600" b="0" dirty="0"/>
              <a:t> strings back to 2</a:t>
            </a:r>
            <a:r>
              <a:rPr lang="en-US" sz="1600" b="0" baseline="30000" dirty="0"/>
              <a:t>N</a:t>
            </a:r>
            <a:r>
              <a:rPr lang="en-US" sz="1600" b="0" dirty="0"/>
              <a:t> strings (pigeon hole principle).  Example M=1, N=2: ‘00’-&gt;’0’, ‘11’-&gt;’1’ what do we do with ’01’ and ‘10’? </a:t>
            </a:r>
          </a:p>
          <a:p>
            <a:pPr marL="0" indent="0">
              <a:buNone/>
            </a:pPr>
            <a:r>
              <a:rPr lang="en-US" sz="1600" b="0" dirty="0"/>
              <a:t>More on this: </a:t>
            </a:r>
            <a:r>
              <a:rPr lang="en-US" sz="1600" b="0" dirty="0">
                <a:hlinkClick r:id="rId3"/>
              </a:rPr>
              <a:t>https://www.youtube.com/watch?v=yZ--bbmIp_o&amp;t=0s&amp;index=5&amp;list=PL17CtGMLr0Xz3vNK31TG7mJIzmF78vsFO</a:t>
            </a:r>
            <a:endParaRPr lang="en-US" sz="1600" b="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3</a:t>
            </a:fld>
            <a:endParaRPr lang="en-US" b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553200"/>
            <a:ext cx="15240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02/04/19</a:t>
            </a:r>
          </a:p>
        </p:txBody>
      </p:sp>
      <p:sp>
        <p:nvSpPr>
          <p:cNvPr id="8" name="Footer Placeholder 4"/>
          <p:cNvSpPr txBox="1">
            <a:spLocks/>
          </p:cNvSpPr>
          <p:nvPr/>
        </p:nvSpPr>
        <p:spPr bwMode="auto">
          <a:xfrm>
            <a:off x="3048000" y="6553200"/>
            <a:ext cx="2895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114FFB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extLst>
      <p:ext uri="{BB962C8B-B14F-4D97-AF65-F5344CB8AC3E}">
        <p14:creationId xmlns:p14="http://schemas.microsoft.com/office/powerpoint/2010/main" val="3884336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Computational Concepts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543800" cy="3352800"/>
          </a:xfrm>
        </p:spPr>
        <p:txBody>
          <a:bodyPr/>
          <a:lstStyle/>
          <a:p>
            <a:r>
              <a:rPr lang="en-US" sz="3200" dirty="0"/>
              <a:t>Fundamentals: Algorithm, Code, Data, Information</a:t>
            </a:r>
          </a:p>
          <a:p>
            <a:r>
              <a:rPr lang="en-US" sz="3200" dirty="0"/>
              <a:t>Conditional Statement</a:t>
            </a:r>
          </a:p>
          <a:p>
            <a:r>
              <a:rPr lang="en-US" sz="3200" dirty="0"/>
              <a:t>Functions</a:t>
            </a:r>
          </a:p>
          <a:p>
            <a:r>
              <a:rPr lang="en-US" sz="3200" dirty="0"/>
              <a:t>Iteration</a:t>
            </a:r>
          </a:p>
          <a:p>
            <a:endParaRPr lang="en-US" dirty="0"/>
          </a:p>
        </p:txBody>
      </p:sp>
      <p:pic>
        <p:nvPicPr>
          <p:cNvPr id="8" name="Picture 7" descr="RF-Graphic-from-DrawShop-a-head-full-of-excellent-ideas-109477-1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1" y="5029200"/>
            <a:ext cx="990600" cy="1617980"/>
          </a:xfrm>
          <a:prstGeom prst="rect">
            <a:avLst/>
          </a:prstGeom>
        </p:spPr>
      </p:pic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4</a:t>
            </a:fld>
            <a:endParaRPr lang="en-US" b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2FAAC2A-F8AC-784A-8651-70EC95BA1A70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79200B0E-F922-4147-873F-CCBC715C9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extLst>
      <p:ext uri="{BB962C8B-B14F-4D97-AF65-F5344CB8AC3E}">
        <p14:creationId xmlns:p14="http://schemas.microsoft.com/office/powerpoint/2010/main" val="2108100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012"/>
    </mc:Choice>
    <mc:Fallback xmlns="">
      <p:transition xmlns:p14="http://schemas.microsoft.com/office/powerpoint/2010/main" spd="slow" advTm="4101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219200"/>
            <a:ext cx="7620000" cy="5257800"/>
          </a:xfrm>
        </p:spPr>
        <p:txBody>
          <a:bodyPr/>
          <a:lstStyle/>
          <a:p>
            <a:r>
              <a:rPr lang="en-US" dirty="0"/>
              <a:t>An algorithm (pronounced AL-go-</a:t>
            </a:r>
            <a:r>
              <a:rPr lang="en-US" dirty="0" err="1"/>
              <a:t>rith</a:t>
            </a:r>
            <a:r>
              <a:rPr lang="en-US" dirty="0"/>
              <a:t>-um) is a procedure or formula to solve a problem.</a:t>
            </a:r>
          </a:p>
          <a:p>
            <a:r>
              <a:rPr lang="en-US" dirty="0"/>
              <a:t>An algorithm is a sequence of instructions to change the state of a system. For example: A computer’s memory, your brain (math), or the ingredients to prepare food (cooking recipe).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Think Data 8: Change or retrieve the content of a table.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5</a:t>
            </a:fld>
            <a:endParaRPr lang="en-US" b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6834" y="4140200"/>
            <a:ext cx="3420533" cy="2565400"/>
          </a:xfrm>
          <a:prstGeom prst="rect">
            <a:avLst/>
          </a:prstGeom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F05224D0-0C46-3640-8D6E-5D16DBF41638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361FA02-DCD0-B643-B19C-3DA5B3359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extLst>
      <p:ext uri="{BB962C8B-B14F-4D97-AF65-F5344CB8AC3E}">
        <p14:creationId xmlns:p14="http://schemas.microsoft.com/office/powerpoint/2010/main" val="1012711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471"/>
    </mc:Choice>
    <mc:Fallback xmlns="">
      <p:transition xmlns:p14="http://schemas.microsoft.com/office/powerpoint/2010/main" spd="slow" advTm="4947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Algorithm: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219200"/>
            <a:ext cx="7620000" cy="5257800"/>
          </a:xfrm>
        </p:spPr>
        <p:txBody>
          <a:bodyPr/>
          <a:lstStyle/>
          <a:p>
            <a:r>
              <a:rPr lang="en-US" dirty="0"/>
              <a:t>An algorithm is a description that can be expressed within a finite amount of space and time. </a:t>
            </a:r>
          </a:p>
          <a:p>
            <a:r>
              <a:rPr lang="en-US" dirty="0"/>
              <a:t>Executing the algorithm may take infinite space and/or time, e.g. ``calculate all prime numbers”. </a:t>
            </a:r>
          </a:p>
          <a:p>
            <a:r>
              <a:rPr lang="en-US" dirty="0"/>
              <a:t>In CS and math, we prefer to use well-defined formal languages for defining an algorithm.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6</a:t>
            </a:fld>
            <a:endParaRPr lang="en-US" b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4038600"/>
            <a:ext cx="4889500" cy="2146300"/>
          </a:xfrm>
          <a:prstGeom prst="rect">
            <a:avLst/>
          </a:prstGeom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4CE9CBA-E6B8-B64E-97DC-0992BB2BACD0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6D35CD9-707D-BA4D-9CC7-AA0E4DC20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extLst>
      <p:ext uri="{BB962C8B-B14F-4D97-AF65-F5344CB8AC3E}">
        <p14:creationId xmlns:p14="http://schemas.microsoft.com/office/powerpoint/2010/main" val="3025752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471"/>
    </mc:Choice>
    <mc:Fallback xmlns="">
      <p:transition xmlns:p14="http://schemas.microsoft.com/office/powerpoint/2010/main" spd="slow" advTm="4947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Algorithm: Well-definition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7</a:t>
            </a:fld>
            <a:endParaRPr lang="en-US" b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7800"/>
            <a:ext cx="9144000" cy="3951008"/>
          </a:xfrm>
          <a:prstGeom prst="rect">
            <a:avLst/>
          </a:prstGeom>
        </p:spPr>
      </p:pic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B42929FD-2509-AD4E-B127-775556B29080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F7EF4E7-0F9C-1645-BE14-BCEE5178F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extLst>
      <p:ext uri="{BB962C8B-B14F-4D97-AF65-F5344CB8AC3E}">
        <p14:creationId xmlns:p14="http://schemas.microsoft.com/office/powerpoint/2010/main" val="97162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471"/>
    </mc:Choice>
    <mc:Fallback xmlns="">
      <p:transition xmlns:p14="http://schemas.microsoft.com/office/powerpoint/2010/main" spd="slow" advTm="4947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 early in life (1</a:t>
            </a:r>
            <a:r>
              <a:rPr lang="en-US" baseline="30000" dirty="0"/>
              <a:t>st</a:t>
            </a:r>
            <a:r>
              <a:rPr lang="en-US" dirty="0"/>
              <a:t> grade)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44078" y="2514600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44078" y="2983468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cxnSp>
        <p:nvCxnSpPr>
          <p:cNvPr id="10" name="Straight Connector 9"/>
          <p:cNvCxnSpPr/>
          <p:nvPr/>
        </p:nvCxnSpPr>
        <p:spPr bwMode="auto">
          <a:xfrm>
            <a:off x="2590800" y="3505200"/>
            <a:ext cx="25908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2209800" y="3124200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644078" y="3581400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191000" y="1981200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4648200" y="2514600"/>
            <a:ext cx="304800" cy="914400"/>
          </a:xfrm>
          <a:prstGeom prst="rect">
            <a:avLst/>
          </a:prstGeom>
          <a:noFill/>
          <a:ln w="12700" cap="flat" cmpd="sng" algn="ctr">
            <a:solidFill>
              <a:srgbClr val="4F81BD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4648200" y="3581400"/>
            <a:ext cx="304800" cy="457200"/>
          </a:xfrm>
          <a:prstGeom prst="rect">
            <a:avLst/>
          </a:prstGeom>
          <a:noFill/>
          <a:ln w="12700" cap="flat" cmpd="sng" algn="ctr">
            <a:solidFill>
              <a:srgbClr val="4F81BD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4191000" y="1981200"/>
            <a:ext cx="304800" cy="457200"/>
          </a:xfrm>
          <a:prstGeom prst="rect">
            <a:avLst/>
          </a:prstGeom>
          <a:noFill/>
          <a:ln w="12700" cap="flat" cmpd="sng" algn="ctr">
            <a:solidFill>
              <a:srgbClr val="4F81BD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029200" y="2743200"/>
            <a:ext cx="1147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operands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66800" y="3124200"/>
            <a:ext cx="104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operator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105400" y="3657600"/>
            <a:ext cx="3212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Least significant digit of result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48200" y="1981200"/>
            <a:ext cx="1479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Carry (MSD)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3733800" y="1981200"/>
            <a:ext cx="762000" cy="2057400"/>
            <a:chOff x="3733800" y="1981200"/>
            <a:chExt cx="762000" cy="2057400"/>
          </a:xfrm>
        </p:grpSpPr>
        <p:sp>
          <p:nvSpPr>
            <p:cNvPr id="21" name="Rectangle 20"/>
            <p:cNvSpPr/>
            <p:nvPr/>
          </p:nvSpPr>
          <p:spPr bwMode="auto">
            <a:xfrm>
              <a:off x="4191000" y="2514600"/>
              <a:ext cx="304800" cy="914400"/>
            </a:xfrm>
            <a:prstGeom prst="rect">
              <a:avLst/>
            </a:prstGeom>
            <a:noFill/>
            <a:ln w="12700" cap="flat" cmpd="sng" algn="ctr">
              <a:solidFill>
                <a:srgbClr val="4F81BD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191000" y="3581400"/>
              <a:ext cx="304800" cy="457200"/>
            </a:xfrm>
            <a:prstGeom prst="rect">
              <a:avLst/>
            </a:prstGeom>
            <a:noFill/>
            <a:ln w="12700" cap="flat" cmpd="sng" algn="ctr">
              <a:solidFill>
                <a:srgbClr val="4F81BD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3733800" y="1981200"/>
              <a:ext cx="304800" cy="457200"/>
            </a:xfrm>
            <a:prstGeom prst="rect">
              <a:avLst/>
            </a:prstGeom>
            <a:noFill/>
            <a:ln w="12700" cap="flat" cmpd="sng" algn="ctr">
              <a:solidFill>
                <a:srgbClr val="4F81BD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276600" y="1981200"/>
            <a:ext cx="762000" cy="2057400"/>
            <a:chOff x="3733800" y="1981200"/>
            <a:chExt cx="762000" cy="2057400"/>
          </a:xfrm>
        </p:grpSpPr>
        <p:sp>
          <p:nvSpPr>
            <p:cNvPr id="26" name="Rectangle 25"/>
            <p:cNvSpPr/>
            <p:nvPr/>
          </p:nvSpPr>
          <p:spPr bwMode="auto">
            <a:xfrm>
              <a:off x="4191000" y="2514600"/>
              <a:ext cx="304800" cy="914400"/>
            </a:xfrm>
            <a:prstGeom prst="rect">
              <a:avLst/>
            </a:prstGeom>
            <a:noFill/>
            <a:ln w="12700" cap="flat" cmpd="sng" algn="ctr">
              <a:solidFill>
                <a:srgbClr val="4F81BD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4191000" y="3581400"/>
              <a:ext cx="304800" cy="457200"/>
            </a:xfrm>
            <a:prstGeom prst="rect">
              <a:avLst/>
            </a:prstGeom>
            <a:noFill/>
            <a:ln w="12700" cap="flat" cmpd="sng" algn="ctr">
              <a:solidFill>
                <a:srgbClr val="4F81BD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3733800" y="1981200"/>
              <a:ext cx="304800" cy="457200"/>
            </a:xfrm>
            <a:prstGeom prst="rect">
              <a:avLst/>
            </a:prstGeom>
            <a:noFill/>
            <a:ln w="12700" cap="flat" cmpd="sng" algn="ctr">
              <a:solidFill>
                <a:srgbClr val="4F81BD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895600" y="1981200"/>
            <a:ext cx="762000" cy="2057400"/>
            <a:chOff x="3733800" y="1981200"/>
            <a:chExt cx="762000" cy="2057400"/>
          </a:xfrm>
        </p:grpSpPr>
        <p:sp>
          <p:nvSpPr>
            <p:cNvPr id="30" name="Rectangle 29"/>
            <p:cNvSpPr/>
            <p:nvPr/>
          </p:nvSpPr>
          <p:spPr bwMode="auto">
            <a:xfrm>
              <a:off x="4191000" y="2514600"/>
              <a:ext cx="304800" cy="914400"/>
            </a:xfrm>
            <a:prstGeom prst="rect">
              <a:avLst/>
            </a:prstGeom>
            <a:noFill/>
            <a:ln w="12700" cap="flat" cmpd="sng" algn="ctr">
              <a:solidFill>
                <a:srgbClr val="4F81BD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4191000" y="3581400"/>
              <a:ext cx="304800" cy="457200"/>
            </a:xfrm>
            <a:prstGeom prst="rect">
              <a:avLst/>
            </a:prstGeom>
            <a:noFill/>
            <a:ln w="12700" cap="flat" cmpd="sng" algn="ctr">
              <a:solidFill>
                <a:srgbClr val="4F81BD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733800" y="1981200"/>
              <a:ext cx="304800" cy="457200"/>
            </a:xfrm>
            <a:prstGeom prst="rect">
              <a:avLst/>
            </a:prstGeom>
            <a:noFill/>
            <a:ln w="12700" cap="flat" cmpd="sng" algn="ctr">
              <a:solidFill>
                <a:srgbClr val="4F81BD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33" name="Rectangle 32"/>
          <p:cNvSpPr/>
          <p:nvPr/>
        </p:nvSpPr>
        <p:spPr bwMode="auto">
          <a:xfrm>
            <a:off x="2895600" y="3581400"/>
            <a:ext cx="304800" cy="457200"/>
          </a:xfrm>
          <a:prstGeom prst="rect">
            <a:avLst/>
          </a:prstGeom>
          <a:noFill/>
          <a:ln w="12700" cap="flat" cmpd="sng" algn="ctr">
            <a:solidFill>
              <a:srgbClr val="4F81BD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8</a:t>
            </a:fld>
            <a:endParaRPr lang="en-US" b="0"/>
          </a:p>
        </p:txBody>
      </p:sp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4DA81A63-5E9B-4E48-8E58-814348C2EF79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69235842-144E-FE45-9B0C-9919DD31A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8362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994"/>
    </mc:Choice>
    <mc:Fallback xmlns="">
      <p:transition xmlns:p14="http://schemas.microsoft.com/office/powerpoint/2010/main" spd="slow" advTm="519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 animBg="1"/>
      <p:bldP spid="15" grpId="0" animBg="1"/>
      <p:bldP spid="16" grpId="0" animBg="1"/>
      <p:bldP spid="17" grpId="0"/>
      <p:bldP spid="19" grpId="0"/>
      <p:bldP spid="20" grpId="0"/>
      <p:bldP spid="3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 early in life (in binary)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44078" y="2514600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44078" y="2983468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0" name="Straight Connector 9"/>
          <p:cNvCxnSpPr/>
          <p:nvPr/>
        </p:nvCxnSpPr>
        <p:spPr bwMode="auto">
          <a:xfrm>
            <a:off x="2590800" y="3505200"/>
            <a:ext cx="25908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2209800" y="3124200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644078" y="3581400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191000" y="1981200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4648200" y="2514600"/>
            <a:ext cx="304800" cy="914400"/>
          </a:xfrm>
          <a:prstGeom prst="rect">
            <a:avLst/>
          </a:prstGeom>
          <a:noFill/>
          <a:ln w="12700" cap="flat" cmpd="sng" algn="ctr">
            <a:solidFill>
              <a:srgbClr val="4F81BD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4648200" y="3581400"/>
            <a:ext cx="304800" cy="457200"/>
          </a:xfrm>
          <a:prstGeom prst="rect">
            <a:avLst/>
          </a:prstGeom>
          <a:noFill/>
          <a:ln w="12700" cap="flat" cmpd="sng" algn="ctr">
            <a:solidFill>
              <a:srgbClr val="4F81BD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4191000" y="1981200"/>
            <a:ext cx="304800" cy="457200"/>
          </a:xfrm>
          <a:prstGeom prst="rect">
            <a:avLst/>
          </a:prstGeom>
          <a:noFill/>
          <a:ln w="12700" cap="flat" cmpd="sng" algn="ctr">
            <a:solidFill>
              <a:srgbClr val="4F81BD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029200" y="2743200"/>
            <a:ext cx="1147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operands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66800" y="3124200"/>
            <a:ext cx="104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operator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105400" y="3657600"/>
            <a:ext cx="1249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LSB result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48200" y="1981200"/>
            <a:ext cx="1479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Carry (MSD)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3733800" y="1981200"/>
            <a:ext cx="762000" cy="2057400"/>
            <a:chOff x="3733800" y="1981200"/>
            <a:chExt cx="762000" cy="2057400"/>
          </a:xfrm>
        </p:grpSpPr>
        <p:sp>
          <p:nvSpPr>
            <p:cNvPr id="21" name="Rectangle 20"/>
            <p:cNvSpPr/>
            <p:nvPr/>
          </p:nvSpPr>
          <p:spPr bwMode="auto">
            <a:xfrm>
              <a:off x="4191000" y="2514600"/>
              <a:ext cx="304800" cy="914400"/>
            </a:xfrm>
            <a:prstGeom prst="rect">
              <a:avLst/>
            </a:prstGeom>
            <a:noFill/>
            <a:ln w="12700" cap="flat" cmpd="sng" algn="ctr">
              <a:solidFill>
                <a:srgbClr val="4F81BD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191000" y="3581400"/>
              <a:ext cx="304800" cy="457200"/>
            </a:xfrm>
            <a:prstGeom prst="rect">
              <a:avLst/>
            </a:prstGeom>
            <a:noFill/>
            <a:ln w="12700" cap="flat" cmpd="sng" algn="ctr">
              <a:solidFill>
                <a:srgbClr val="4F81BD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3733800" y="1981200"/>
              <a:ext cx="304800" cy="457200"/>
            </a:xfrm>
            <a:prstGeom prst="rect">
              <a:avLst/>
            </a:prstGeom>
            <a:noFill/>
            <a:ln w="12700" cap="flat" cmpd="sng" algn="ctr">
              <a:solidFill>
                <a:srgbClr val="4F81BD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276600" y="1981200"/>
            <a:ext cx="762000" cy="2057400"/>
            <a:chOff x="3733800" y="1981200"/>
            <a:chExt cx="762000" cy="2057400"/>
          </a:xfrm>
        </p:grpSpPr>
        <p:sp>
          <p:nvSpPr>
            <p:cNvPr id="26" name="Rectangle 25"/>
            <p:cNvSpPr/>
            <p:nvPr/>
          </p:nvSpPr>
          <p:spPr bwMode="auto">
            <a:xfrm>
              <a:off x="4191000" y="2514600"/>
              <a:ext cx="304800" cy="914400"/>
            </a:xfrm>
            <a:prstGeom prst="rect">
              <a:avLst/>
            </a:prstGeom>
            <a:noFill/>
            <a:ln w="12700" cap="flat" cmpd="sng" algn="ctr">
              <a:solidFill>
                <a:srgbClr val="4F81BD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4191000" y="3581400"/>
              <a:ext cx="304800" cy="457200"/>
            </a:xfrm>
            <a:prstGeom prst="rect">
              <a:avLst/>
            </a:prstGeom>
            <a:noFill/>
            <a:ln w="12700" cap="flat" cmpd="sng" algn="ctr">
              <a:solidFill>
                <a:srgbClr val="4F81BD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3733800" y="1981200"/>
              <a:ext cx="304800" cy="457200"/>
            </a:xfrm>
            <a:prstGeom prst="rect">
              <a:avLst/>
            </a:prstGeom>
            <a:noFill/>
            <a:ln w="12700" cap="flat" cmpd="sng" algn="ctr">
              <a:solidFill>
                <a:srgbClr val="4F81BD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819400" y="1981200"/>
            <a:ext cx="762000" cy="2057400"/>
            <a:chOff x="3733800" y="1981200"/>
            <a:chExt cx="762000" cy="2057400"/>
          </a:xfrm>
        </p:grpSpPr>
        <p:sp>
          <p:nvSpPr>
            <p:cNvPr id="30" name="Rectangle 29"/>
            <p:cNvSpPr/>
            <p:nvPr/>
          </p:nvSpPr>
          <p:spPr bwMode="auto">
            <a:xfrm>
              <a:off x="4191000" y="2514600"/>
              <a:ext cx="304800" cy="914400"/>
            </a:xfrm>
            <a:prstGeom prst="rect">
              <a:avLst/>
            </a:prstGeom>
            <a:noFill/>
            <a:ln w="12700" cap="flat" cmpd="sng" algn="ctr">
              <a:solidFill>
                <a:srgbClr val="4F81BD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4191000" y="3581400"/>
              <a:ext cx="304800" cy="457200"/>
            </a:xfrm>
            <a:prstGeom prst="rect">
              <a:avLst/>
            </a:prstGeom>
            <a:noFill/>
            <a:ln w="12700" cap="flat" cmpd="sng" algn="ctr">
              <a:solidFill>
                <a:srgbClr val="4F81BD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733800" y="1981200"/>
              <a:ext cx="304800" cy="457200"/>
            </a:xfrm>
            <a:prstGeom prst="rect">
              <a:avLst/>
            </a:prstGeom>
            <a:noFill/>
            <a:ln w="12700" cap="flat" cmpd="sng" algn="ctr">
              <a:solidFill>
                <a:srgbClr val="4F81BD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33" name="Rectangle 32"/>
          <p:cNvSpPr/>
          <p:nvPr/>
        </p:nvSpPr>
        <p:spPr bwMode="auto">
          <a:xfrm>
            <a:off x="2895600" y="3581400"/>
            <a:ext cx="304800" cy="457200"/>
          </a:xfrm>
          <a:prstGeom prst="rect">
            <a:avLst/>
          </a:prstGeom>
          <a:noFill/>
          <a:ln w="12700" cap="flat" cmpd="sng" algn="ctr">
            <a:solidFill>
              <a:srgbClr val="4F81BD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182756" y="2514600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182756" y="2983468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182756" y="3581400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729678" y="1981200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729678" y="2514600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729678" y="2983468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3729678" y="3581400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276600" y="1981200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272478" y="2514600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272478" y="2983468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272478" y="3581400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819400" y="1981200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887356" y="3581400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grpSp>
        <p:nvGrpSpPr>
          <p:cNvPr id="51" name="Group 50"/>
          <p:cNvGrpSpPr/>
          <p:nvPr/>
        </p:nvGrpSpPr>
        <p:grpSpPr>
          <a:xfrm>
            <a:off x="7696200" y="2514600"/>
            <a:ext cx="914400" cy="1359932"/>
            <a:chOff x="7696200" y="2514600"/>
            <a:chExt cx="914400" cy="1359932"/>
          </a:xfrm>
        </p:grpSpPr>
        <p:sp>
          <p:nvSpPr>
            <p:cNvPr id="3" name="TextBox 2"/>
            <p:cNvSpPr txBox="1"/>
            <p:nvPr/>
          </p:nvSpPr>
          <p:spPr>
            <a:xfrm>
              <a:off x="8001000" y="3048000"/>
              <a:ext cx="4414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12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001000" y="2514600"/>
              <a:ext cx="4414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14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8016778" y="3505200"/>
              <a:ext cx="4414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26</a:t>
              </a:r>
            </a:p>
          </p:txBody>
        </p:sp>
        <p:cxnSp>
          <p:nvCxnSpPr>
            <p:cNvPr id="49" name="Straight Connector 48"/>
            <p:cNvCxnSpPr/>
            <p:nvPr/>
          </p:nvCxnSpPr>
          <p:spPr bwMode="auto">
            <a:xfrm>
              <a:off x="7848600" y="3505200"/>
              <a:ext cx="762000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sp>
          <p:nvSpPr>
            <p:cNvPr id="50" name="TextBox 49"/>
            <p:cNvSpPr txBox="1"/>
            <p:nvPr/>
          </p:nvSpPr>
          <p:spPr>
            <a:xfrm>
              <a:off x="7696200" y="3048000"/>
              <a:ext cx="3257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sp>
        <p:nvSpPr>
          <p:cNvPr id="5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9</a:t>
            </a:fld>
            <a:endParaRPr lang="en-US" b="0"/>
          </a:p>
        </p:txBody>
      </p:sp>
      <p:sp>
        <p:nvSpPr>
          <p:cNvPr id="52" name="Date Placeholder 3">
            <a:extLst>
              <a:ext uri="{FF2B5EF4-FFF2-40B4-BE49-F238E27FC236}">
                <a16:creationId xmlns:a16="http://schemas.microsoft.com/office/drawing/2014/main" id="{712C6E60-0300-854E-8F2A-091324859FBF}"/>
              </a:ext>
            </a:extLst>
          </p:cNvPr>
          <p:cNvSpPr txBox="1">
            <a:spLocks/>
          </p:cNvSpPr>
          <p:nvPr/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b="1" kern="1200">
                <a:solidFill>
                  <a:srgbClr val="FF99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/>
              <a:t>02/04/19</a:t>
            </a:r>
            <a:endParaRPr lang="en-US" dirty="0"/>
          </a:p>
        </p:txBody>
      </p:sp>
      <p:sp>
        <p:nvSpPr>
          <p:cNvPr id="53" name="Footer Placeholder 4">
            <a:extLst>
              <a:ext uri="{FF2B5EF4-FFF2-40B4-BE49-F238E27FC236}">
                <a16:creationId xmlns:a16="http://schemas.microsoft.com/office/drawing/2014/main" id="{C07480B9-23E2-4543-9DE8-394A206F3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8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Sp19 L2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88666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089"/>
    </mc:Choice>
    <mc:Fallback xmlns="">
      <p:transition xmlns:p14="http://schemas.microsoft.com/office/powerpoint/2010/main" spd="slow" advTm="890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36" grpId="0"/>
      <p:bldP spid="37" grpId="0"/>
      <p:bldP spid="41" grpId="0"/>
      <p:bldP spid="44" grpId="0"/>
      <p:bldP spid="45" grpId="0"/>
      <p:bldP spid="4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6|2.4|1.4|2.2|0.8|1.1|34|0.3|0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0.5|0.6|0.2|0.4|0.3|0.3|0.4|0.4|2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6|3.4|98|0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74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74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74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74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74.8"/>
</p:tagLst>
</file>

<file path=ppt/theme/theme1.xml><?xml version="1.0" encoding="utf-8"?>
<a:theme xmlns:a="http://schemas.openxmlformats.org/drawingml/2006/main" name="cs162-fa14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sample-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ample-emplate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-emplat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mple-emplate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-emplate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-emplate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-emplate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-emplate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cs162-fa14.potx</Template>
  <TotalTime>24327</TotalTime>
  <Pages>12</Pages>
  <Words>1435</Words>
  <Application>Microsoft Macintosh PowerPoint</Application>
  <PresentationFormat>Letter Paper (8.5x11 in)</PresentationFormat>
  <Paragraphs>287</Paragraphs>
  <Slides>26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18 VAG Rounded Bold   07390</vt:lpstr>
      <vt:lpstr>Arial</vt:lpstr>
      <vt:lpstr>Courier</vt:lpstr>
      <vt:lpstr>Courier New</vt:lpstr>
      <vt:lpstr>Helvetica</vt:lpstr>
      <vt:lpstr>Times New Roman</vt:lpstr>
      <vt:lpstr>cs162-fa14</vt:lpstr>
      <vt:lpstr> Computational Structures in Data Science</vt:lpstr>
      <vt:lpstr>Administrivia</vt:lpstr>
      <vt:lpstr>Solutions for the Wandering Mind</vt:lpstr>
      <vt:lpstr>Computational Concepts Today</vt:lpstr>
      <vt:lpstr>Algorithm</vt:lpstr>
      <vt:lpstr>Algorithm: Properties</vt:lpstr>
      <vt:lpstr>Algorithm: Well-definition</vt:lpstr>
      <vt:lpstr>Algorithms early in life (1st grade)</vt:lpstr>
      <vt:lpstr>Algorithms early in life (in binary)</vt:lpstr>
      <vt:lpstr>More Terminology (intuitive)</vt:lpstr>
      <vt:lpstr>Data or Code?</vt:lpstr>
      <vt:lpstr>Data or Code?</vt:lpstr>
      <vt:lpstr>Data or Code?</vt:lpstr>
      <vt:lpstr>Data or Code? Abstraction!</vt:lpstr>
      <vt:lpstr>Code or GUI: More Abstraction!</vt:lpstr>
      <vt:lpstr>Let’s talk Python</vt:lpstr>
      <vt:lpstr>Conditional statement</vt:lpstr>
      <vt:lpstr>Defining Functions</vt:lpstr>
      <vt:lpstr>Functions: Calling and Returning Results</vt:lpstr>
      <vt:lpstr>Functions: Example</vt:lpstr>
      <vt:lpstr>How to write a good Function</vt:lpstr>
      <vt:lpstr>Example: Prime Numbers</vt:lpstr>
      <vt:lpstr>for statement – iteration control</vt:lpstr>
      <vt:lpstr>while statement – iteration control</vt:lpstr>
      <vt:lpstr>Data-driven iteration</vt:lpstr>
      <vt:lpstr>Thoughts for the Wandering Mind</vt:lpstr>
    </vt:vector>
  </TitlesOfParts>
  <Company>University of California, Berkeley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Dust and TinyOS:  Hardware and Software for Network Sensors  - the software part –</dc:title>
  <dc:subject/>
  <dc:creator>David E. Culler</dc:creator>
  <cp:keywords/>
  <dc:description/>
  <cp:lastModifiedBy>Microsoft Office User</cp:lastModifiedBy>
  <cp:revision>545</cp:revision>
  <cp:lastPrinted>2020-01-28T10:18:09Z</cp:lastPrinted>
  <dcterms:created xsi:type="dcterms:W3CDTF">2009-09-09T21:17:00Z</dcterms:created>
  <dcterms:modified xsi:type="dcterms:W3CDTF">2020-01-28T10:18:28Z</dcterms:modified>
</cp:coreProperties>
</file>

<file path=docProps/thumbnail.jpeg>
</file>